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6"/>
  </p:notesMasterIdLst>
  <p:sldIdLst>
    <p:sldId id="257" r:id="rId5"/>
    <p:sldId id="312" r:id="rId6"/>
    <p:sldId id="313" r:id="rId7"/>
    <p:sldId id="311" r:id="rId8"/>
    <p:sldId id="320" r:id="rId9"/>
    <p:sldId id="321" r:id="rId10"/>
    <p:sldId id="319" r:id="rId11"/>
    <p:sldId id="299" r:id="rId12"/>
    <p:sldId id="322" r:id="rId13"/>
    <p:sldId id="315" r:id="rId14"/>
    <p:sldId id="300" r:id="rId15"/>
    <p:sldId id="301" r:id="rId16"/>
    <p:sldId id="324" r:id="rId17"/>
    <p:sldId id="326" r:id="rId18"/>
    <p:sldId id="307" r:id="rId19"/>
    <p:sldId id="308" r:id="rId20"/>
    <p:sldId id="260" r:id="rId21"/>
    <p:sldId id="304" r:id="rId22"/>
    <p:sldId id="305" r:id="rId23"/>
    <p:sldId id="306" r:id="rId24"/>
    <p:sldId id="262" r:id="rId25"/>
    <p:sldId id="310" r:id="rId26"/>
    <p:sldId id="323" r:id="rId27"/>
    <p:sldId id="309" r:id="rId28"/>
    <p:sldId id="263" r:id="rId29"/>
    <p:sldId id="264" r:id="rId30"/>
    <p:sldId id="279" r:id="rId31"/>
    <p:sldId id="291" r:id="rId32"/>
    <p:sldId id="325" r:id="rId33"/>
    <p:sldId id="295" r:id="rId34"/>
    <p:sldId id="294" r:id="rId3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1269"/>
    <a:srgbClr val="CBE1CF"/>
    <a:srgbClr val="BFDEE6"/>
    <a:srgbClr val="BCDCD2"/>
    <a:srgbClr val="337384"/>
    <a:srgbClr val="78A8FF"/>
    <a:srgbClr val="6DA6C9"/>
    <a:srgbClr val="F75757"/>
    <a:srgbClr val="76EDEA"/>
    <a:srgbClr val="F9F4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AE3E90-AB6B-55CD-956D-2B4DE131D140}" v="10" dt="2024-12-16T08:49:09.700"/>
    <p1510:client id="{465FB465-77BB-814B-BC00-B204C00B2BB5}" v="3070" dt="2024-12-16T14:34:49.341"/>
    <p1510:client id="{DD44FEBD-496F-4182-98C9-931A6DB1B941}" v="1185" dt="2024-12-17T00:36:35.5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stagram.com/sogni_lucidi_comics?utm_source=ig_web_button_share_sheet&amp;igsh=ZDNlZDc0MzIxNw==" TargetMode="External"/><Relationship Id="rId3" Type="http://schemas.openxmlformats.org/officeDocument/2006/relationships/hyperlink" Target="https://paddocknews24.com/news-f1-notizie/f1-meteo-gp-austin/" TargetMode="External"/><Relationship Id="rId7" Type="http://schemas.openxmlformats.org/officeDocument/2006/relationships/hyperlink" Target="https://docs.fastf1.dev/core.html" TargetMode="External"/><Relationship Id="rId2" Type="http://schemas.openxmlformats.org/officeDocument/2006/relationships/hyperlink" Target="https://www.motorbox.com/auto/sport/f1/gran-premi/formula-1-gp-stati-uniti-2024-orari-meteo-e-segreti-del-circuito" TargetMode="External"/><Relationship Id="rId1" Type="http://schemas.openxmlformats.org/officeDocument/2006/relationships/hyperlink" Target="https://www.formulaonehistory.com/2024-united-states-grand-prix/" TargetMode="External"/><Relationship Id="rId6" Type="http://schemas.openxmlformats.org/officeDocument/2006/relationships/hyperlink" Target="http://ergast.com/mrd/" TargetMode="External"/><Relationship Id="rId5" Type="http://schemas.openxmlformats.org/officeDocument/2006/relationships/hyperlink" Target="https://www.gpkingdom.it/category/f1/" TargetMode="External"/><Relationship Id="rId4" Type="http://schemas.openxmlformats.org/officeDocument/2006/relationships/hyperlink" Target="https://www.formulapassion.it/f1/f1-meteo/f1-gp-stati-uniti-2023-caldo-tutto-weekend-niente-piogge" TargetMode="External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stagram.com/sogni_lucidi_comics?utm_source=ig_web_button_share_sheet&amp;igsh=ZDNlZDc0MzIxNw==" TargetMode="External"/><Relationship Id="rId3" Type="http://schemas.openxmlformats.org/officeDocument/2006/relationships/hyperlink" Target="https://paddocknews24.com/news-f1-notizie/f1-meteo-gp-austin/" TargetMode="External"/><Relationship Id="rId7" Type="http://schemas.openxmlformats.org/officeDocument/2006/relationships/hyperlink" Target="https://docs.fastf1.dev/core.html" TargetMode="External"/><Relationship Id="rId2" Type="http://schemas.openxmlformats.org/officeDocument/2006/relationships/hyperlink" Target="https://www.motorbox.com/auto/sport/f1/gran-premi/formula-1-gp-stati-uniti-2024-orari-meteo-e-segreti-del-circuito" TargetMode="External"/><Relationship Id="rId1" Type="http://schemas.openxmlformats.org/officeDocument/2006/relationships/hyperlink" Target="https://www.formulaonehistory.com/2024-united-states-grand-prix/" TargetMode="External"/><Relationship Id="rId6" Type="http://schemas.openxmlformats.org/officeDocument/2006/relationships/hyperlink" Target="http://ergast.com/mrd/" TargetMode="External"/><Relationship Id="rId5" Type="http://schemas.openxmlformats.org/officeDocument/2006/relationships/hyperlink" Target="https://www.gpkingdom.it/category/f1/" TargetMode="External"/><Relationship Id="rId4" Type="http://schemas.openxmlformats.org/officeDocument/2006/relationships/hyperlink" Target="https://www.formulapassion.it/f1/f1-meteo/f1-gp-stati-uniti-2023-caldo-tutto-weekend-niente-piogge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A0FF42-90BE-466A-B57D-42F5499A8ED7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D50C4B-357B-48BA-B9C7-CE442D1E8917}">
      <dgm:prSet/>
      <dgm:spPr/>
      <dgm:t>
        <a:bodyPr/>
        <a:lstStyle/>
        <a:p>
          <a:r>
            <a:rPr lang="en-US"/>
            <a:t>STORIOGRAFIA e RINGRAZIAMENTI:</a:t>
          </a:r>
        </a:p>
      </dgm:t>
    </dgm:pt>
    <dgm:pt modelId="{CB160660-41C3-4F8C-BE82-057E453E8221}" type="parTrans" cxnId="{AEA9A368-A0AA-45F4-89D2-62E6D3B7F9D1}">
      <dgm:prSet/>
      <dgm:spPr/>
      <dgm:t>
        <a:bodyPr/>
        <a:lstStyle/>
        <a:p>
          <a:endParaRPr lang="en-US"/>
        </a:p>
      </dgm:t>
    </dgm:pt>
    <dgm:pt modelId="{08B9ED8A-383A-42D3-BAF6-CCCA044BB963}" type="sibTrans" cxnId="{AEA9A368-A0AA-45F4-89D2-62E6D3B7F9D1}">
      <dgm:prSet/>
      <dgm:spPr/>
      <dgm:t>
        <a:bodyPr/>
        <a:lstStyle/>
        <a:p>
          <a:endParaRPr lang="en-US"/>
        </a:p>
      </dgm:t>
    </dgm:pt>
    <dgm:pt modelId="{A97D128F-1257-46E0-AB96-2FC8CA6A8AD3}">
      <dgm:prSet/>
      <dgm:spPr/>
      <dgm:t>
        <a:bodyPr/>
        <a:lstStyle/>
        <a:p>
          <a:r>
            <a:rPr lang="en-US"/>
            <a:t>Per le informazioni sui gp passati e sull’analisi dei dati</a:t>
          </a:r>
        </a:p>
      </dgm:t>
    </dgm:pt>
    <dgm:pt modelId="{31ACC848-E48E-405E-AC5B-D285F50DE165}" type="parTrans" cxnId="{49C7533F-209C-4E73-91FF-82F54EB1B901}">
      <dgm:prSet/>
      <dgm:spPr/>
      <dgm:t>
        <a:bodyPr/>
        <a:lstStyle/>
        <a:p>
          <a:endParaRPr lang="en-US"/>
        </a:p>
      </dgm:t>
    </dgm:pt>
    <dgm:pt modelId="{0E761767-4F8F-41C4-91C6-F72858FE1C45}" type="sibTrans" cxnId="{49C7533F-209C-4E73-91FF-82F54EB1B901}">
      <dgm:prSet/>
      <dgm:spPr/>
      <dgm:t>
        <a:bodyPr/>
        <a:lstStyle/>
        <a:p>
          <a:endParaRPr lang="en-US"/>
        </a:p>
      </dgm:t>
    </dgm:pt>
    <dgm:pt modelId="{FE107729-C068-4397-9C62-83A629AE9FF8}">
      <dgm:prSet custT="1"/>
      <dgm:spPr/>
      <dgm:t>
        <a:bodyPr/>
        <a:lstStyle/>
        <a:p>
          <a:r>
            <a:rPr lang="en-US" sz="2000" dirty="0" err="1">
              <a:hlinkClick xmlns:r="http://schemas.openxmlformats.org/officeDocument/2006/relationships" r:id="rId1"/>
            </a:rPr>
            <a:t>FormulaOneHistory</a:t>
          </a:r>
          <a:r>
            <a:rPr lang="en-US" sz="2000" dirty="0"/>
            <a:t> e </a:t>
          </a:r>
          <a:r>
            <a:rPr lang="en-US" sz="2000" dirty="0" err="1">
              <a:hlinkClick xmlns:r="http://schemas.openxmlformats.org/officeDocument/2006/relationships" r:id="rId2"/>
            </a:rPr>
            <a:t>MotorBox</a:t>
          </a:r>
          <a:endParaRPr lang="en-US" sz="2000" dirty="0"/>
        </a:p>
      </dgm:t>
    </dgm:pt>
    <dgm:pt modelId="{522C6D48-CE2D-4C8C-99D0-F7310D1193B6}" type="parTrans" cxnId="{D00AA856-2C9C-4A65-9B82-8313F837FD83}">
      <dgm:prSet/>
      <dgm:spPr/>
      <dgm:t>
        <a:bodyPr/>
        <a:lstStyle/>
        <a:p>
          <a:endParaRPr lang="en-US"/>
        </a:p>
      </dgm:t>
    </dgm:pt>
    <dgm:pt modelId="{D262CDA6-01A1-4FAC-984E-D3C6F5848866}" type="sibTrans" cxnId="{D00AA856-2C9C-4A65-9B82-8313F837FD83}">
      <dgm:prSet/>
      <dgm:spPr/>
      <dgm:t>
        <a:bodyPr/>
        <a:lstStyle/>
        <a:p>
          <a:endParaRPr lang="en-US"/>
        </a:p>
      </dgm:t>
    </dgm:pt>
    <dgm:pt modelId="{66C2786E-E282-4E31-9A2D-8D444336BB1A}">
      <dgm:prSet custT="1"/>
      <dgm:spPr/>
      <dgm:t>
        <a:bodyPr/>
        <a:lstStyle/>
        <a:p>
          <a:r>
            <a:rPr lang="en-US" sz="2000" dirty="0">
              <a:hlinkClick xmlns:r="http://schemas.openxmlformats.org/officeDocument/2006/relationships" r:id="rId3"/>
            </a:rPr>
            <a:t>PaddockNews24</a:t>
          </a:r>
          <a:r>
            <a:rPr lang="en-US" sz="2000" dirty="0"/>
            <a:t> e </a:t>
          </a:r>
          <a:r>
            <a:rPr lang="en-US" sz="2000" dirty="0" err="1">
              <a:hlinkClick xmlns:r="http://schemas.openxmlformats.org/officeDocument/2006/relationships" r:id="rId4"/>
            </a:rPr>
            <a:t>FormulaPassion</a:t>
          </a:r>
          <a:endParaRPr lang="en-US" sz="2000" dirty="0"/>
        </a:p>
      </dgm:t>
    </dgm:pt>
    <dgm:pt modelId="{51F9C9D0-F299-43B4-AD78-D417216F63C5}" type="parTrans" cxnId="{1F80F1EC-D0DA-483B-9C55-81ABD5C6175E}">
      <dgm:prSet/>
      <dgm:spPr/>
      <dgm:t>
        <a:bodyPr/>
        <a:lstStyle/>
        <a:p>
          <a:endParaRPr lang="en-US"/>
        </a:p>
      </dgm:t>
    </dgm:pt>
    <dgm:pt modelId="{133680A2-11CA-49B2-BE54-371C56A24AC4}" type="sibTrans" cxnId="{1F80F1EC-D0DA-483B-9C55-81ABD5C6175E}">
      <dgm:prSet/>
      <dgm:spPr/>
      <dgm:t>
        <a:bodyPr/>
        <a:lstStyle/>
        <a:p>
          <a:endParaRPr lang="en-US"/>
        </a:p>
      </dgm:t>
    </dgm:pt>
    <dgm:pt modelId="{842F955B-FA6D-4DF7-A5CD-D9330911CA3B}">
      <dgm:prSet/>
      <dgm:spPr/>
      <dgm:t>
        <a:bodyPr/>
        <a:lstStyle/>
        <a:p>
          <a:r>
            <a:rPr lang="en-US"/>
            <a:t>Per le informazioni sul meteo e sui risultati</a:t>
          </a:r>
        </a:p>
      </dgm:t>
    </dgm:pt>
    <dgm:pt modelId="{6B42D897-BDB5-43E6-A145-3235F210EE0D}" type="parTrans" cxnId="{F46CA84A-C55D-4EC7-9229-7FE61AFB4C3D}">
      <dgm:prSet/>
      <dgm:spPr/>
      <dgm:t>
        <a:bodyPr/>
        <a:lstStyle/>
        <a:p>
          <a:endParaRPr lang="en-US"/>
        </a:p>
      </dgm:t>
    </dgm:pt>
    <dgm:pt modelId="{C3472BDB-B9BD-4C30-808D-9AA34F985435}" type="sibTrans" cxnId="{F46CA84A-C55D-4EC7-9229-7FE61AFB4C3D}">
      <dgm:prSet/>
      <dgm:spPr/>
      <dgm:t>
        <a:bodyPr/>
        <a:lstStyle/>
        <a:p>
          <a:endParaRPr lang="en-US"/>
        </a:p>
      </dgm:t>
    </dgm:pt>
    <dgm:pt modelId="{46CCBC92-3512-426B-8FC7-C7393D9A02B9}">
      <dgm:prSet custT="1"/>
      <dgm:spPr/>
      <dgm:t>
        <a:bodyPr/>
        <a:lstStyle/>
        <a:p>
          <a:r>
            <a:rPr lang="en-US" sz="2000" dirty="0" err="1">
              <a:hlinkClick xmlns:r="http://schemas.openxmlformats.org/officeDocument/2006/relationships" r:id="rId5"/>
            </a:rPr>
            <a:t>GPKingdom</a:t>
          </a:r>
          <a:endParaRPr lang="en-US" sz="2000" dirty="0"/>
        </a:p>
      </dgm:t>
    </dgm:pt>
    <dgm:pt modelId="{5852DA78-369F-46DE-939A-FFFFB0E5CD87}" type="parTrans" cxnId="{404523BD-90B9-45A4-8954-398840596BD0}">
      <dgm:prSet/>
      <dgm:spPr/>
      <dgm:t>
        <a:bodyPr/>
        <a:lstStyle/>
        <a:p>
          <a:endParaRPr lang="en-US"/>
        </a:p>
      </dgm:t>
    </dgm:pt>
    <dgm:pt modelId="{8A7272EE-F156-4DB6-8E33-A86B25978AEB}" type="sibTrans" cxnId="{404523BD-90B9-45A4-8954-398840596BD0}">
      <dgm:prSet/>
      <dgm:spPr/>
      <dgm:t>
        <a:bodyPr/>
        <a:lstStyle/>
        <a:p>
          <a:endParaRPr lang="en-US"/>
        </a:p>
      </dgm:t>
    </dgm:pt>
    <dgm:pt modelId="{D069FE3A-4CB1-4D27-8249-9F529F6E5708}">
      <dgm:prSet/>
      <dgm:spPr/>
      <dgm:t>
        <a:bodyPr/>
        <a:lstStyle/>
        <a:p>
          <a:r>
            <a:rPr lang="en-US"/>
            <a:t>Per i dataset e le telemetrie</a:t>
          </a:r>
        </a:p>
      </dgm:t>
    </dgm:pt>
    <dgm:pt modelId="{E5E10B09-39D8-4D71-84FA-C7C69CAD9164}" type="parTrans" cxnId="{34087D6A-9EF4-465E-B727-5A7758B938AD}">
      <dgm:prSet/>
      <dgm:spPr/>
      <dgm:t>
        <a:bodyPr/>
        <a:lstStyle/>
        <a:p>
          <a:endParaRPr lang="en-US"/>
        </a:p>
      </dgm:t>
    </dgm:pt>
    <dgm:pt modelId="{7028D38C-C70A-432B-AF68-23B93587227D}" type="sibTrans" cxnId="{34087D6A-9EF4-465E-B727-5A7758B938AD}">
      <dgm:prSet/>
      <dgm:spPr/>
      <dgm:t>
        <a:bodyPr/>
        <a:lstStyle/>
        <a:p>
          <a:endParaRPr lang="en-US"/>
        </a:p>
      </dgm:t>
    </dgm:pt>
    <dgm:pt modelId="{A5712B9E-5169-490A-9807-9954F50E95ED}">
      <dgm:prSet custT="1"/>
      <dgm:spPr/>
      <dgm:t>
        <a:bodyPr/>
        <a:lstStyle/>
        <a:p>
          <a:r>
            <a:rPr lang="it-IT" sz="2000" dirty="0" err="1">
              <a:hlinkClick xmlns:r="http://schemas.openxmlformats.org/officeDocument/2006/relationships" r:id="rId6"/>
            </a:rPr>
            <a:t>Ergast</a:t>
          </a:r>
          <a:endParaRPr lang="en-US" sz="2000" dirty="0"/>
        </a:p>
      </dgm:t>
    </dgm:pt>
    <dgm:pt modelId="{A1E90F99-FCFE-463D-AFDF-749F2BC134D5}" type="parTrans" cxnId="{CE9C8D55-8695-46CF-97DC-FF6CB2AC2735}">
      <dgm:prSet/>
      <dgm:spPr/>
      <dgm:t>
        <a:bodyPr/>
        <a:lstStyle/>
        <a:p>
          <a:endParaRPr lang="en-US"/>
        </a:p>
      </dgm:t>
    </dgm:pt>
    <dgm:pt modelId="{3CBF0B97-31AB-425F-9D50-A36CABDAA4D7}" type="sibTrans" cxnId="{CE9C8D55-8695-46CF-97DC-FF6CB2AC2735}">
      <dgm:prSet/>
      <dgm:spPr/>
      <dgm:t>
        <a:bodyPr/>
        <a:lstStyle/>
        <a:p>
          <a:endParaRPr lang="en-US"/>
        </a:p>
      </dgm:t>
    </dgm:pt>
    <dgm:pt modelId="{3F73A50F-6581-44AF-97CA-AB1B9DD1F693}">
      <dgm:prSet custT="1"/>
      <dgm:spPr/>
      <dgm:t>
        <a:bodyPr/>
        <a:lstStyle/>
        <a:p>
          <a:r>
            <a:rPr lang="it-IT" sz="2000" dirty="0">
              <a:hlinkClick xmlns:r="http://schemas.openxmlformats.org/officeDocument/2006/relationships" r:id="rId7"/>
            </a:rPr>
            <a:t>Fastf1_core</a:t>
          </a:r>
          <a:endParaRPr lang="en-US" sz="2000" dirty="0"/>
        </a:p>
      </dgm:t>
    </dgm:pt>
    <dgm:pt modelId="{24F3F0A3-D0C4-4802-A6FE-28461B164796}" type="parTrans" cxnId="{8EE5C46A-171D-4E85-8132-664526705788}">
      <dgm:prSet/>
      <dgm:spPr/>
      <dgm:t>
        <a:bodyPr/>
        <a:lstStyle/>
        <a:p>
          <a:endParaRPr lang="en-US"/>
        </a:p>
      </dgm:t>
    </dgm:pt>
    <dgm:pt modelId="{07119A2A-A5DF-494F-8115-6C5E8D20DCC4}" type="sibTrans" cxnId="{8EE5C46A-171D-4E85-8132-664526705788}">
      <dgm:prSet/>
      <dgm:spPr/>
      <dgm:t>
        <a:bodyPr/>
        <a:lstStyle/>
        <a:p>
          <a:endParaRPr lang="en-US"/>
        </a:p>
      </dgm:t>
    </dgm:pt>
    <dgm:pt modelId="{B7CD52A6-B1B1-4FAE-AED1-DC872A501C0F}">
      <dgm:prSet/>
      <dgm:spPr/>
      <dgm:t>
        <a:bodyPr/>
        <a:lstStyle/>
        <a:p>
          <a:r>
            <a:rPr lang="it-IT"/>
            <a:t>Per le immagini</a:t>
          </a:r>
          <a:endParaRPr lang="en-US"/>
        </a:p>
      </dgm:t>
    </dgm:pt>
    <dgm:pt modelId="{A93D8D74-E9EB-454D-A0DD-471427DE1F41}" type="parTrans" cxnId="{7EFDB7AE-67F1-47AB-867E-58D057048AE8}">
      <dgm:prSet/>
      <dgm:spPr/>
      <dgm:t>
        <a:bodyPr/>
        <a:lstStyle/>
        <a:p>
          <a:endParaRPr lang="en-US"/>
        </a:p>
      </dgm:t>
    </dgm:pt>
    <dgm:pt modelId="{2EB426C5-F76D-4C1C-8861-C5C9E1C57E21}" type="sibTrans" cxnId="{7EFDB7AE-67F1-47AB-867E-58D057048AE8}">
      <dgm:prSet/>
      <dgm:spPr/>
      <dgm:t>
        <a:bodyPr/>
        <a:lstStyle/>
        <a:p>
          <a:endParaRPr lang="en-US"/>
        </a:p>
      </dgm:t>
    </dgm:pt>
    <dgm:pt modelId="{3901DD7D-257D-40C4-A20F-C28E743B97FF}">
      <dgm:prSet custT="1"/>
      <dgm:spPr/>
      <dgm:t>
        <a:bodyPr/>
        <a:lstStyle/>
        <a:p>
          <a:r>
            <a:rPr lang="it-IT" sz="2000" dirty="0"/>
            <a:t>Google Immagini</a:t>
          </a:r>
          <a:endParaRPr lang="en-US" sz="2000" dirty="0"/>
        </a:p>
      </dgm:t>
    </dgm:pt>
    <dgm:pt modelId="{340B6A8E-A1DC-41BC-8260-60AC5D4D0E87}" type="parTrans" cxnId="{B40AC28C-1B42-4634-8BE8-7733AB162FC3}">
      <dgm:prSet/>
      <dgm:spPr/>
      <dgm:t>
        <a:bodyPr/>
        <a:lstStyle/>
        <a:p>
          <a:endParaRPr lang="en-US"/>
        </a:p>
      </dgm:t>
    </dgm:pt>
    <dgm:pt modelId="{1FC95985-F518-4B74-93F2-BDE4E6638E23}" type="sibTrans" cxnId="{B40AC28C-1B42-4634-8BE8-7733AB162FC3}">
      <dgm:prSet/>
      <dgm:spPr/>
      <dgm:t>
        <a:bodyPr/>
        <a:lstStyle/>
        <a:p>
          <a:endParaRPr lang="en-US"/>
        </a:p>
      </dgm:t>
    </dgm:pt>
    <dgm:pt modelId="{97D0205C-875F-4256-AFA3-92024F170DD8}">
      <dgm:prSet/>
      <dgm:spPr/>
      <dgm:t>
        <a:bodyPr/>
        <a:lstStyle/>
        <a:p>
          <a:r>
            <a:rPr lang="it-IT"/>
            <a:t>Per la vignette sulla formula 1</a:t>
          </a:r>
          <a:endParaRPr lang="en-US"/>
        </a:p>
      </dgm:t>
    </dgm:pt>
    <dgm:pt modelId="{061E523E-858A-45EB-B9E3-5B9F5B04385B}" type="parTrans" cxnId="{5C298A52-DAE8-41F1-96A4-F5AA866A5420}">
      <dgm:prSet/>
      <dgm:spPr/>
      <dgm:t>
        <a:bodyPr/>
        <a:lstStyle/>
        <a:p>
          <a:endParaRPr lang="en-US"/>
        </a:p>
      </dgm:t>
    </dgm:pt>
    <dgm:pt modelId="{DBDA7106-DB12-4400-B6FA-D50F38AE49CD}" type="sibTrans" cxnId="{5C298A52-DAE8-41F1-96A4-F5AA866A5420}">
      <dgm:prSet/>
      <dgm:spPr/>
      <dgm:t>
        <a:bodyPr/>
        <a:lstStyle/>
        <a:p>
          <a:endParaRPr lang="en-US"/>
        </a:p>
      </dgm:t>
    </dgm:pt>
    <dgm:pt modelId="{FE2524CD-4BDE-4BAF-80AD-51BCB2F17FF1}">
      <dgm:prSet custT="1"/>
      <dgm:spPr/>
      <dgm:t>
        <a:bodyPr/>
        <a:lstStyle/>
        <a:p>
          <a:r>
            <a:rPr lang="it-IT" sz="2000" dirty="0">
              <a:hlinkClick xmlns:r="http://schemas.openxmlformats.org/officeDocument/2006/relationships" r:id="rId8"/>
            </a:rPr>
            <a:t>@sogni_lucidi_comics</a:t>
          </a:r>
          <a:endParaRPr lang="en-US" sz="2000" dirty="0"/>
        </a:p>
      </dgm:t>
    </dgm:pt>
    <dgm:pt modelId="{FF29FC90-D2BC-458F-8319-3DEA3F8D83AA}" type="parTrans" cxnId="{C25FBB92-D80A-4FD9-AE3C-B7385A73EB89}">
      <dgm:prSet/>
      <dgm:spPr/>
      <dgm:t>
        <a:bodyPr/>
        <a:lstStyle/>
        <a:p>
          <a:endParaRPr lang="en-US"/>
        </a:p>
      </dgm:t>
    </dgm:pt>
    <dgm:pt modelId="{9245DFE5-62AB-4D4B-8500-88BE09194D26}" type="sibTrans" cxnId="{C25FBB92-D80A-4FD9-AE3C-B7385A73EB89}">
      <dgm:prSet/>
      <dgm:spPr/>
      <dgm:t>
        <a:bodyPr/>
        <a:lstStyle/>
        <a:p>
          <a:endParaRPr lang="en-US"/>
        </a:p>
      </dgm:t>
    </dgm:pt>
    <dgm:pt modelId="{F03EEC0A-A4D0-4C23-8393-76924B5C723F}" type="pres">
      <dgm:prSet presAssocID="{CAA0FF42-90BE-466A-B57D-42F5499A8ED7}" presName="Name0" presStyleCnt="0">
        <dgm:presLayoutVars>
          <dgm:dir/>
          <dgm:animLvl val="lvl"/>
          <dgm:resizeHandles val="exact"/>
        </dgm:presLayoutVars>
      </dgm:prSet>
      <dgm:spPr/>
    </dgm:pt>
    <dgm:pt modelId="{2FFED6D0-446C-45BF-A008-78BD2397C178}" type="pres">
      <dgm:prSet presAssocID="{23D50C4B-357B-48BA-B9C7-CE442D1E8917}" presName="linNode" presStyleCnt="0"/>
      <dgm:spPr/>
    </dgm:pt>
    <dgm:pt modelId="{733C4167-60E0-4AAE-A8AC-7C4FCA6CF238}" type="pres">
      <dgm:prSet presAssocID="{23D50C4B-357B-48BA-B9C7-CE442D1E8917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BFD91658-9CAD-4AF7-AA26-DDC002F78FD6}" type="pres">
      <dgm:prSet presAssocID="{08B9ED8A-383A-42D3-BAF6-CCCA044BB963}" presName="sp" presStyleCnt="0"/>
      <dgm:spPr/>
    </dgm:pt>
    <dgm:pt modelId="{28CB85D6-097F-4CBA-8B37-ACBBA98D03C6}" type="pres">
      <dgm:prSet presAssocID="{A97D128F-1257-46E0-AB96-2FC8CA6A8AD3}" presName="linNode" presStyleCnt="0"/>
      <dgm:spPr/>
    </dgm:pt>
    <dgm:pt modelId="{BE6184E0-39CA-44E7-862D-CF85BD224181}" type="pres">
      <dgm:prSet presAssocID="{A97D128F-1257-46E0-AB96-2FC8CA6A8AD3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EB6480A5-B2EA-400C-B4D1-5DAE338FADF0}" type="pres">
      <dgm:prSet presAssocID="{A97D128F-1257-46E0-AB96-2FC8CA6A8AD3}" presName="descendantText" presStyleLbl="alignAccFollowNode1" presStyleIdx="0" presStyleCnt="5">
        <dgm:presLayoutVars>
          <dgm:bulletEnabled val="1"/>
        </dgm:presLayoutVars>
      </dgm:prSet>
      <dgm:spPr/>
    </dgm:pt>
    <dgm:pt modelId="{CC3DEAA6-1000-4AA7-9A68-1E952A0AF2F4}" type="pres">
      <dgm:prSet presAssocID="{0E761767-4F8F-41C4-91C6-F72858FE1C45}" presName="sp" presStyleCnt="0"/>
      <dgm:spPr/>
    </dgm:pt>
    <dgm:pt modelId="{63027C31-A35A-4C0D-8448-0740A626E6A3}" type="pres">
      <dgm:prSet presAssocID="{842F955B-FA6D-4DF7-A5CD-D9330911CA3B}" presName="linNode" presStyleCnt="0"/>
      <dgm:spPr/>
    </dgm:pt>
    <dgm:pt modelId="{2262F596-E631-4F36-887E-FD64926557CC}" type="pres">
      <dgm:prSet presAssocID="{842F955B-FA6D-4DF7-A5CD-D9330911CA3B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3192A52D-D4BC-41D3-9EEF-ABE1C58684FE}" type="pres">
      <dgm:prSet presAssocID="{842F955B-FA6D-4DF7-A5CD-D9330911CA3B}" presName="descendantText" presStyleLbl="alignAccFollowNode1" presStyleIdx="1" presStyleCnt="5">
        <dgm:presLayoutVars>
          <dgm:bulletEnabled val="1"/>
        </dgm:presLayoutVars>
      </dgm:prSet>
      <dgm:spPr/>
    </dgm:pt>
    <dgm:pt modelId="{CD76488D-968F-4F31-9EC3-DAF3B534D51C}" type="pres">
      <dgm:prSet presAssocID="{C3472BDB-B9BD-4C30-808D-9AA34F985435}" presName="sp" presStyleCnt="0"/>
      <dgm:spPr/>
    </dgm:pt>
    <dgm:pt modelId="{F0D1025B-711C-4CF7-BA37-C074FC0CEE90}" type="pres">
      <dgm:prSet presAssocID="{D069FE3A-4CB1-4D27-8249-9F529F6E5708}" presName="linNode" presStyleCnt="0"/>
      <dgm:spPr/>
    </dgm:pt>
    <dgm:pt modelId="{2069CCCF-15EF-41AC-ABD8-F58F1E67602A}" type="pres">
      <dgm:prSet presAssocID="{D069FE3A-4CB1-4D27-8249-9F529F6E5708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5070BC03-87BF-4F9A-9AFA-0BEDA9C264C4}" type="pres">
      <dgm:prSet presAssocID="{D069FE3A-4CB1-4D27-8249-9F529F6E5708}" presName="descendantText" presStyleLbl="alignAccFollowNode1" presStyleIdx="2" presStyleCnt="5">
        <dgm:presLayoutVars>
          <dgm:bulletEnabled val="1"/>
        </dgm:presLayoutVars>
      </dgm:prSet>
      <dgm:spPr/>
    </dgm:pt>
    <dgm:pt modelId="{AC5628EA-ECBB-466C-913A-6EA8FBD8D10A}" type="pres">
      <dgm:prSet presAssocID="{7028D38C-C70A-432B-AF68-23B93587227D}" presName="sp" presStyleCnt="0"/>
      <dgm:spPr/>
    </dgm:pt>
    <dgm:pt modelId="{C51D4711-4FFD-402E-BC9A-785C36F03CA7}" type="pres">
      <dgm:prSet presAssocID="{B7CD52A6-B1B1-4FAE-AED1-DC872A501C0F}" presName="linNode" presStyleCnt="0"/>
      <dgm:spPr/>
    </dgm:pt>
    <dgm:pt modelId="{8465DBF1-2E3B-4EAD-857F-41FE6D78946E}" type="pres">
      <dgm:prSet presAssocID="{B7CD52A6-B1B1-4FAE-AED1-DC872A501C0F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D2EEBFD1-C997-44C3-B55E-C81F036C3787}" type="pres">
      <dgm:prSet presAssocID="{B7CD52A6-B1B1-4FAE-AED1-DC872A501C0F}" presName="descendantText" presStyleLbl="alignAccFollowNode1" presStyleIdx="3" presStyleCnt="5">
        <dgm:presLayoutVars>
          <dgm:bulletEnabled val="1"/>
        </dgm:presLayoutVars>
      </dgm:prSet>
      <dgm:spPr/>
    </dgm:pt>
    <dgm:pt modelId="{3F8E9B9C-9811-452A-A123-9FFBF1351B7E}" type="pres">
      <dgm:prSet presAssocID="{2EB426C5-F76D-4C1C-8861-C5C9E1C57E21}" presName="sp" presStyleCnt="0"/>
      <dgm:spPr/>
    </dgm:pt>
    <dgm:pt modelId="{C5AED085-398F-47B3-8E04-D7943610F9D0}" type="pres">
      <dgm:prSet presAssocID="{97D0205C-875F-4256-AFA3-92024F170DD8}" presName="linNode" presStyleCnt="0"/>
      <dgm:spPr/>
    </dgm:pt>
    <dgm:pt modelId="{C15887CE-CE5B-4BF2-BA72-C8E41F9877F2}" type="pres">
      <dgm:prSet presAssocID="{97D0205C-875F-4256-AFA3-92024F170DD8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B80E757E-0EB7-4B34-BA22-600CC648AD31}" type="pres">
      <dgm:prSet presAssocID="{97D0205C-875F-4256-AFA3-92024F170DD8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693FD610-28DE-4820-81B4-6A4C5E48EE8C}" type="presOf" srcId="{FE2524CD-4BDE-4BAF-80AD-51BCB2F17FF1}" destId="{B80E757E-0EB7-4B34-BA22-600CC648AD31}" srcOrd="0" destOrd="0" presId="urn:microsoft.com/office/officeart/2005/8/layout/vList5"/>
    <dgm:cxn modelId="{E8640111-C73A-4CBF-AAB3-DAAA06949781}" type="presOf" srcId="{FE107729-C068-4397-9C62-83A629AE9FF8}" destId="{EB6480A5-B2EA-400C-B4D1-5DAE338FADF0}" srcOrd="0" destOrd="0" presId="urn:microsoft.com/office/officeart/2005/8/layout/vList5"/>
    <dgm:cxn modelId="{A980F523-C129-4C20-ADB4-201241AC484B}" type="presOf" srcId="{46CCBC92-3512-426B-8FC7-C7393D9A02B9}" destId="{3192A52D-D4BC-41D3-9EEF-ABE1C58684FE}" srcOrd="0" destOrd="0" presId="urn:microsoft.com/office/officeart/2005/8/layout/vList5"/>
    <dgm:cxn modelId="{91A12425-71BF-419D-B664-56025A563646}" type="presOf" srcId="{CAA0FF42-90BE-466A-B57D-42F5499A8ED7}" destId="{F03EEC0A-A4D0-4C23-8393-76924B5C723F}" srcOrd="0" destOrd="0" presId="urn:microsoft.com/office/officeart/2005/8/layout/vList5"/>
    <dgm:cxn modelId="{49C7533F-209C-4E73-91FF-82F54EB1B901}" srcId="{CAA0FF42-90BE-466A-B57D-42F5499A8ED7}" destId="{A97D128F-1257-46E0-AB96-2FC8CA6A8AD3}" srcOrd="1" destOrd="0" parTransId="{31ACC848-E48E-405E-AC5B-D285F50DE165}" sibTransId="{0E761767-4F8F-41C4-91C6-F72858FE1C45}"/>
    <dgm:cxn modelId="{AEA9A368-A0AA-45F4-89D2-62E6D3B7F9D1}" srcId="{CAA0FF42-90BE-466A-B57D-42F5499A8ED7}" destId="{23D50C4B-357B-48BA-B9C7-CE442D1E8917}" srcOrd="0" destOrd="0" parTransId="{CB160660-41C3-4F8C-BE82-057E453E8221}" sibTransId="{08B9ED8A-383A-42D3-BAF6-CCCA044BB963}"/>
    <dgm:cxn modelId="{34087D6A-9EF4-465E-B727-5A7758B938AD}" srcId="{CAA0FF42-90BE-466A-B57D-42F5499A8ED7}" destId="{D069FE3A-4CB1-4D27-8249-9F529F6E5708}" srcOrd="3" destOrd="0" parTransId="{E5E10B09-39D8-4D71-84FA-C7C69CAD9164}" sibTransId="{7028D38C-C70A-432B-AF68-23B93587227D}"/>
    <dgm:cxn modelId="{F46CA84A-C55D-4EC7-9229-7FE61AFB4C3D}" srcId="{CAA0FF42-90BE-466A-B57D-42F5499A8ED7}" destId="{842F955B-FA6D-4DF7-A5CD-D9330911CA3B}" srcOrd="2" destOrd="0" parTransId="{6B42D897-BDB5-43E6-A145-3235F210EE0D}" sibTransId="{C3472BDB-B9BD-4C30-808D-9AA34F985435}"/>
    <dgm:cxn modelId="{8EE5C46A-171D-4E85-8132-664526705788}" srcId="{D069FE3A-4CB1-4D27-8249-9F529F6E5708}" destId="{3F73A50F-6581-44AF-97CA-AB1B9DD1F693}" srcOrd="1" destOrd="0" parTransId="{24F3F0A3-D0C4-4802-A6FE-28461B164796}" sibTransId="{07119A2A-A5DF-494F-8115-6C5E8D20DCC4}"/>
    <dgm:cxn modelId="{06F5F74C-D882-4E18-8564-ECC846A37B93}" type="presOf" srcId="{D069FE3A-4CB1-4D27-8249-9F529F6E5708}" destId="{2069CCCF-15EF-41AC-ABD8-F58F1E67602A}" srcOrd="0" destOrd="0" presId="urn:microsoft.com/office/officeart/2005/8/layout/vList5"/>
    <dgm:cxn modelId="{7336206F-C3FE-4C36-99D3-6D2EFC08C835}" type="presOf" srcId="{A5712B9E-5169-490A-9807-9954F50E95ED}" destId="{5070BC03-87BF-4F9A-9AFA-0BEDA9C264C4}" srcOrd="0" destOrd="0" presId="urn:microsoft.com/office/officeart/2005/8/layout/vList5"/>
    <dgm:cxn modelId="{5C298A52-DAE8-41F1-96A4-F5AA866A5420}" srcId="{CAA0FF42-90BE-466A-B57D-42F5499A8ED7}" destId="{97D0205C-875F-4256-AFA3-92024F170DD8}" srcOrd="5" destOrd="0" parTransId="{061E523E-858A-45EB-B9E3-5B9F5B04385B}" sibTransId="{DBDA7106-DB12-4400-B6FA-D50F38AE49CD}"/>
    <dgm:cxn modelId="{45236575-FE72-4750-B2CE-9EF7BBE43E84}" type="presOf" srcId="{842F955B-FA6D-4DF7-A5CD-D9330911CA3B}" destId="{2262F596-E631-4F36-887E-FD64926557CC}" srcOrd="0" destOrd="0" presId="urn:microsoft.com/office/officeart/2005/8/layout/vList5"/>
    <dgm:cxn modelId="{CE9C8D55-8695-46CF-97DC-FF6CB2AC2735}" srcId="{D069FE3A-4CB1-4D27-8249-9F529F6E5708}" destId="{A5712B9E-5169-490A-9807-9954F50E95ED}" srcOrd="0" destOrd="0" parTransId="{A1E90F99-FCFE-463D-AFDF-749F2BC134D5}" sibTransId="{3CBF0B97-31AB-425F-9D50-A36CABDAA4D7}"/>
    <dgm:cxn modelId="{D00AA856-2C9C-4A65-9B82-8313F837FD83}" srcId="{A97D128F-1257-46E0-AB96-2FC8CA6A8AD3}" destId="{FE107729-C068-4397-9C62-83A629AE9FF8}" srcOrd="0" destOrd="0" parTransId="{522C6D48-CE2D-4C8C-99D0-F7310D1193B6}" sibTransId="{D262CDA6-01A1-4FAC-984E-D3C6F5848866}"/>
    <dgm:cxn modelId="{BA780278-A217-4304-A7E7-9131E34871B7}" type="presOf" srcId="{23D50C4B-357B-48BA-B9C7-CE442D1E8917}" destId="{733C4167-60E0-4AAE-A8AC-7C4FCA6CF238}" srcOrd="0" destOrd="0" presId="urn:microsoft.com/office/officeart/2005/8/layout/vList5"/>
    <dgm:cxn modelId="{D827E278-8F97-4D7B-9AAE-317B61BC0F37}" type="presOf" srcId="{97D0205C-875F-4256-AFA3-92024F170DD8}" destId="{C15887CE-CE5B-4BF2-BA72-C8E41F9877F2}" srcOrd="0" destOrd="0" presId="urn:microsoft.com/office/officeart/2005/8/layout/vList5"/>
    <dgm:cxn modelId="{88CF107D-9EAB-45D1-A912-17517C767865}" type="presOf" srcId="{3F73A50F-6581-44AF-97CA-AB1B9DD1F693}" destId="{5070BC03-87BF-4F9A-9AFA-0BEDA9C264C4}" srcOrd="0" destOrd="1" presId="urn:microsoft.com/office/officeart/2005/8/layout/vList5"/>
    <dgm:cxn modelId="{B40AC28C-1B42-4634-8BE8-7733AB162FC3}" srcId="{B7CD52A6-B1B1-4FAE-AED1-DC872A501C0F}" destId="{3901DD7D-257D-40C4-A20F-C28E743B97FF}" srcOrd="0" destOrd="0" parTransId="{340B6A8E-A1DC-41BC-8260-60AC5D4D0E87}" sibTransId="{1FC95985-F518-4B74-93F2-BDE4E6638E23}"/>
    <dgm:cxn modelId="{C25FBB92-D80A-4FD9-AE3C-B7385A73EB89}" srcId="{97D0205C-875F-4256-AFA3-92024F170DD8}" destId="{FE2524CD-4BDE-4BAF-80AD-51BCB2F17FF1}" srcOrd="0" destOrd="0" parTransId="{FF29FC90-D2BC-458F-8319-3DEA3F8D83AA}" sibTransId="{9245DFE5-62AB-4D4B-8500-88BE09194D26}"/>
    <dgm:cxn modelId="{FB3914A2-D25B-4F3E-AD4F-A613945F4C25}" type="presOf" srcId="{3901DD7D-257D-40C4-A20F-C28E743B97FF}" destId="{D2EEBFD1-C997-44C3-B55E-C81F036C3787}" srcOrd="0" destOrd="0" presId="urn:microsoft.com/office/officeart/2005/8/layout/vList5"/>
    <dgm:cxn modelId="{7EFDB7AE-67F1-47AB-867E-58D057048AE8}" srcId="{CAA0FF42-90BE-466A-B57D-42F5499A8ED7}" destId="{B7CD52A6-B1B1-4FAE-AED1-DC872A501C0F}" srcOrd="4" destOrd="0" parTransId="{A93D8D74-E9EB-454D-A0DD-471427DE1F41}" sibTransId="{2EB426C5-F76D-4C1C-8861-C5C9E1C57E21}"/>
    <dgm:cxn modelId="{404523BD-90B9-45A4-8954-398840596BD0}" srcId="{842F955B-FA6D-4DF7-A5CD-D9330911CA3B}" destId="{46CCBC92-3512-426B-8FC7-C7393D9A02B9}" srcOrd="0" destOrd="0" parTransId="{5852DA78-369F-46DE-939A-FFFFB0E5CD87}" sibTransId="{8A7272EE-F156-4DB6-8E33-A86B25978AEB}"/>
    <dgm:cxn modelId="{44BC26C4-6AC7-47FA-BF41-D983CE13524C}" type="presOf" srcId="{B7CD52A6-B1B1-4FAE-AED1-DC872A501C0F}" destId="{8465DBF1-2E3B-4EAD-857F-41FE6D78946E}" srcOrd="0" destOrd="0" presId="urn:microsoft.com/office/officeart/2005/8/layout/vList5"/>
    <dgm:cxn modelId="{37F293C7-D629-481F-96D1-9B5926413AC3}" type="presOf" srcId="{66C2786E-E282-4E31-9A2D-8D444336BB1A}" destId="{EB6480A5-B2EA-400C-B4D1-5DAE338FADF0}" srcOrd="0" destOrd="1" presId="urn:microsoft.com/office/officeart/2005/8/layout/vList5"/>
    <dgm:cxn modelId="{7EDD10D2-1885-44AF-871E-5A212F0BA882}" type="presOf" srcId="{A97D128F-1257-46E0-AB96-2FC8CA6A8AD3}" destId="{BE6184E0-39CA-44E7-862D-CF85BD224181}" srcOrd="0" destOrd="0" presId="urn:microsoft.com/office/officeart/2005/8/layout/vList5"/>
    <dgm:cxn modelId="{1F80F1EC-D0DA-483B-9C55-81ABD5C6175E}" srcId="{A97D128F-1257-46E0-AB96-2FC8CA6A8AD3}" destId="{66C2786E-E282-4E31-9A2D-8D444336BB1A}" srcOrd="1" destOrd="0" parTransId="{51F9C9D0-F299-43B4-AD78-D417216F63C5}" sibTransId="{133680A2-11CA-49B2-BE54-371C56A24AC4}"/>
    <dgm:cxn modelId="{89C7FAB4-FA03-486B-8ED6-002C5FA72E1E}" type="presParOf" srcId="{F03EEC0A-A4D0-4C23-8393-76924B5C723F}" destId="{2FFED6D0-446C-45BF-A008-78BD2397C178}" srcOrd="0" destOrd="0" presId="urn:microsoft.com/office/officeart/2005/8/layout/vList5"/>
    <dgm:cxn modelId="{F4A5873F-89F8-4B9C-8F53-C0EE1A04946A}" type="presParOf" srcId="{2FFED6D0-446C-45BF-A008-78BD2397C178}" destId="{733C4167-60E0-4AAE-A8AC-7C4FCA6CF238}" srcOrd="0" destOrd="0" presId="urn:microsoft.com/office/officeart/2005/8/layout/vList5"/>
    <dgm:cxn modelId="{55C6925A-5BE1-4373-98FC-C1280B624351}" type="presParOf" srcId="{F03EEC0A-A4D0-4C23-8393-76924B5C723F}" destId="{BFD91658-9CAD-4AF7-AA26-DDC002F78FD6}" srcOrd="1" destOrd="0" presId="urn:microsoft.com/office/officeart/2005/8/layout/vList5"/>
    <dgm:cxn modelId="{B3A30307-BE5F-4D4A-A6B6-D2F420B44309}" type="presParOf" srcId="{F03EEC0A-A4D0-4C23-8393-76924B5C723F}" destId="{28CB85D6-097F-4CBA-8B37-ACBBA98D03C6}" srcOrd="2" destOrd="0" presId="urn:microsoft.com/office/officeart/2005/8/layout/vList5"/>
    <dgm:cxn modelId="{14D83987-4975-47ED-AB5C-91DFD499EADA}" type="presParOf" srcId="{28CB85D6-097F-4CBA-8B37-ACBBA98D03C6}" destId="{BE6184E0-39CA-44E7-862D-CF85BD224181}" srcOrd="0" destOrd="0" presId="urn:microsoft.com/office/officeart/2005/8/layout/vList5"/>
    <dgm:cxn modelId="{99E0048F-93E2-409D-A9D5-FA9699DEA757}" type="presParOf" srcId="{28CB85D6-097F-4CBA-8B37-ACBBA98D03C6}" destId="{EB6480A5-B2EA-400C-B4D1-5DAE338FADF0}" srcOrd="1" destOrd="0" presId="urn:microsoft.com/office/officeart/2005/8/layout/vList5"/>
    <dgm:cxn modelId="{EC19FD92-44E0-45CB-A55B-5E3E7DAB4B25}" type="presParOf" srcId="{F03EEC0A-A4D0-4C23-8393-76924B5C723F}" destId="{CC3DEAA6-1000-4AA7-9A68-1E952A0AF2F4}" srcOrd="3" destOrd="0" presId="urn:microsoft.com/office/officeart/2005/8/layout/vList5"/>
    <dgm:cxn modelId="{A165B51C-07E0-459E-B7F0-5BBE6EDD4351}" type="presParOf" srcId="{F03EEC0A-A4D0-4C23-8393-76924B5C723F}" destId="{63027C31-A35A-4C0D-8448-0740A626E6A3}" srcOrd="4" destOrd="0" presId="urn:microsoft.com/office/officeart/2005/8/layout/vList5"/>
    <dgm:cxn modelId="{5A73C94A-0142-4772-B8B9-4F917ECC1CC5}" type="presParOf" srcId="{63027C31-A35A-4C0D-8448-0740A626E6A3}" destId="{2262F596-E631-4F36-887E-FD64926557CC}" srcOrd="0" destOrd="0" presId="urn:microsoft.com/office/officeart/2005/8/layout/vList5"/>
    <dgm:cxn modelId="{1EE16818-C2C1-4703-82DC-3DAD0F394C1B}" type="presParOf" srcId="{63027C31-A35A-4C0D-8448-0740A626E6A3}" destId="{3192A52D-D4BC-41D3-9EEF-ABE1C58684FE}" srcOrd="1" destOrd="0" presId="urn:microsoft.com/office/officeart/2005/8/layout/vList5"/>
    <dgm:cxn modelId="{BEEEF940-5067-4CF0-97EF-BA5A53ED9A6C}" type="presParOf" srcId="{F03EEC0A-A4D0-4C23-8393-76924B5C723F}" destId="{CD76488D-968F-4F31-9EC3-DAF3B534D51C}" srcOrd="5" destOrd="0" presId="urn:microsoft.com/office/officeart/2005/8/layout/vList5"/>
    <dgm:cxn modelId="{FDDD86B8-F369-4149-AF9D-3EC27C83C698}" type="presParOf" srcId="{F03EEC0A-A4D0-4C23-8393-76924B5C723F}" destId="{F0D1025B-711C-4CF7-BA37-C074FC0CEE90}" srcOrd="6" destOrd="0" presId="urn:microsoft.com/office/officeart/2005/8/layout/vList5"/>
    <dgm:cxn modelId="{AE127C2A-797C-4173-A17E-7C072D60C275}" type="presParOf" srcId="{F0D1025B-711C-4CF7-BA37-C074FC0CEE90}" destId="{2069CCCF-15EF-41AC-ABD8-F58F1E67602A}" srcOrd="0" destOrd="0" presId="urn:microsoft.com/office/officeart/2005/8/layout/vList5"/>
    <dgm:cxn modelId="{DC13AC06-DB29-4B61-9064-4DCFEA70E668}" type="presParOf" srcId="{F0D1025B-711C-4CF7-BA37-C074FC0CEE90}" destId="{5070BC03-87BF-4F9A-9AFA-0BEDA9C264C4}" srcOrd="1" destOrd="0" presId="urn:microsoft.com/office/officeart/2005/8/layout/vList5"/>
    <dgm:cxn modelId="{FBF2C0AD-B37C-4718-BBB5-3F02489F3B3E}" type="presParOf" srcId="{F03EEC0A-A4D0-4C23-8393-76924B5C723F}" destId="{AC5628EA-ECBB-466C-913A-6EA8FBD8D10A}" srcOrd="7" destOrd="0" presId="urn:microsoft.com/office/officeart/2005/8/layout/vList5"/>
    <dgm:cxn modelId="{47643C2B-A94F-4DA2-81E7-6E486589E2DE}" type="presParOf" srcId="{F03EEC0A-A4D0-4C23-8393-76924B5C723F}" destId="{C51D4711-4FFD-402E-BC9A-785C36F03CA7}" srcOrd="8" destOrd="0" presId="urn:microsoft.com/office/officeart/2005/8/layout/vList5"/>
    <dgm:cxn modelId="{796324CE-F743-4E5B-A57D-33A4A428B64E}" type="presParOf" srcId="{C51D4711-4FFD-402E-BC9A-785C36F03CA7}" destId="{8465DBF1-2E3B-4EAD-857F-41FE6D78946E}" srcOrd="0" destOrd="0" presId="urn:microsoft.com/office/officeart/2005/8/layout/vList5"/>
    <dgm:cxn modelId="{9A28A8CD-E370-4971-8229-9BA9322BA61A}" type="presParOf" srcId="{C51D4711-4FFD-402E-BC9A-785C36F03CA7}" destId="{D2EEBFD1-C997-44C3-B55E-C81F036C3787}" srcOrd="1" destOrd="0" presId="urn:microsoft.com/office/officeart/2005/8/layout/vList5"/>
    <dgm:cxn modelId="{AC3C0AEA-CFA0-442B-8A21-7E7B79352FBB}" type="presParOf" srcId="{F03EEC0A-A4D0-4C23-8393-76924B5C723F}" destId="{3F8E9B9C-9811-452A-A123-9FFBF1351B7E}" srcOrd="9" destOrd="0" presId="urn:microsoft.com/office/officeart/2005/8/layout/vList5"/>
    <dgm:cxn modelId="{70C32E96-0553-4B99-A4C8-BA794A511BFB}" type="presParOf" srcId="{F03EEC0A-A4D0-4C23-8393-76924B5C723F}" destId="{C5AED085-398F-47B3-8E04-D7943610F9D0}" srcOrd="10" destOrd="0" presId="urn:microsoft.com/office/officeart/2005/8/layout/vList5"/>
    <dgm:cxn modelId="{09F9052F-CF4E-4BA6-94CC-F5FF6A7F0854}" type="presParOf" srcId="{C5AED085-398F-47B3-8E04-D7943610F9D0}" destId="{C15887CE-CE5B-4BF2-BA72-C8E41F9877F2}" srcOrd="0" destOrd="0" presId="urn:microsoft.com/office/officeart/2005/8/layout/vList5"/>
    <dgm:cxn modelId="{74D8AC71-3F71-4CDF-83E3-A294518EE948}" type="presParOf" srcId="{C5AED085-398F-47B3-8E04-D7943610F9D0}" destId="{B80E757E-0EB7-4B34-BA22-600CC648AD3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3C4167-60E0-4AAE-A8AC-7C4FCA6CF238}">
      <dsp:nvSpPr>
        <dsp:cNvPr id="0" name=""/>
        <dsp:cNvSpPr/>
      </dsp:nvSpPr>
      <dsp:spPr>
        <a:xfrm>
          <a:off x="0" y="1425"/>
          <a:ext cx="4127601" cy="83017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STORIOGRAFIA e RINGRAZIAMENTI:</a:t>
          </a:r>
        </a:p>
      </dsp:txBody>
      <dsp:txXfrm>
        <a:off x="40526" y="41951"/>
        <a:ext cx="4046549" cy="749122"/>
      </dsp:txXfrm>
    </dsp:sp>
    <dsp:sp modelId="{EB6480A5-B2EA-400C-B4D1-5DAE338FADF0}">
      <dsp:nvSpPr>
        <dsp:cNvPr id="0" name=""/>
        <dsp:cNvSpPr/>
      </dsp:nvSpPr>
      <dsp:spPr>
        <a:xfrm rot="5400000">
          <a:off x="7464510" y="-2380782"/>
          <a:ext cx="664139" cy="733795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>
              <a:hlinkClick xmlns:r="http://schemas.openxmlformats.org/officeDocument/2006/relationships" r:id="rId1"/>
            </a:rPr>
            <a:t>FormulaOneHistory</a:t>
          </a:r>
          <a:r>
            <a:rPr lang="en-US" sz="2000" kern="1200" dirty="0"/>
            <a:t> e </a:t>
          </a:r>
          <a:r>
            <a:rPr lang="en-US" sz="2000" kern="1200" dirty="0" err="1">
              <a:hlinkClick xmlns:r="http://schemas.openxmlformats.org/officeDocument/2006/relationships" r:id="rId2"/>
            </a:rPr>
            <a:t>MotorBox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hlinkClick xmlns:r="http://schemas.openxmlformats.org/officeDocument/2006/relationships" r:id="rId3"/>
            </a:rPr>
            <a:t>PaddockNews24</a:t>
          </a:r>
          <a:r>
            <a:rPr lang="en-US" sz="2000" kern="1200" dirty="0"/>
            <a:t> e </a:t>
          </a:r>
          <a:r>
            <a:rPr lang="en-US" sz="2000" kern="1200" dirty="0" err="1">
              <a:hlinkClick xmlns:r="http://schemas.openxmlformats.org/officeDocument/2006/relationships" r:id="rId4"/>
            </a:rPr>
            <a:t>FormulaPassion</a:t>
          </a:r>
          <a:endParaRPr lang="en-US" sz="2000" kern="1200" dirty="0"/>
        </a:p>
      </dsp:txBody>
      <dsp:txXfrm rot="-5400000">
        <a:off x="4127601" y="988548"/>
        <a:ext cx="7305537" cy="599297"/>
      </dsp:txXfrm>
    </dsp:sp>
    <dsp:sp modelId="{BE6184E0-39CA-44E7-862D-CF85BD224181}">
      <dsp:nvSpPr>
        <dsp:cNvPr id="0" name=""/>
        <dsp:cNvSpPr/>
      </dsp:nvSpPr>
      <dsp:spPr>
        <a:xfrm>
          <a:off x="0" y="873109"/>
          <a:ext cx="4127601" cy="83017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Per le informazioni sui gp passati e sull’analisi dei dati</a:t>
          </a:r>
        </a:p>
      </dsp:txBody>
      <dsp:txXfrm>
        <a:off x="40526" y="913635"/>
        <a:ext cx="4046549" cy="749122"/>
      </dsp:txXfrm>
    </dsp:sp>
    <dsp:sp modelId="{3192A52D-D4BC-41D3-9EEF-ABE1C58684FE}">
      <dsp:nvSpPr>
        <dsp:cNvPr id="0" name=""/>
        <dsp:cNvSpPr/>
      </dsp:nvSpPr>
      <dsp:spPr>
        <a:xfrm rot="5400000">
          <a:off x="7464510" y="-1509099"/>
          <a:ext cx="664139" cy="733795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>
              <a:hlinkClick xmlns:r="http://schemas.openxmlformats.org/officeDocument/2006/relationships" r:id="rId5"/>
            </a:rPr>
            <a:t>GPKingdom</a:t>
          </a:r>
          <a:endParaRPr lang="en-US" sz="2000" kern="1200" dirty="0"/>
        </a:p>
      </dsp:txBody>
      <dsp:txXfrm rot="-5400000">
        <a:off x="4127601" y="1860231"/>
        <a:ext cx="7305537" cy="599297"/>
      </dsp:txXfrm>
    </dsp:sp>
    <dsp:sp modelId="{2262F596-E631-4F36-887E-FD64926557CC}">
      <dsp:nvSpPr>
        <dsp:cNvPr id="0" name=""/>
        <dsp:cNvSpPr/>
      </dsp:nvSpPr>
      <dsp:spPr>
        <a:xfrm>
          <a:off x="0" y="1744792"/>
          <a:ext cx="4127601" cy="83017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Per le informazioni sul meteo e sui risultati</a:t>
          </a:r>
        </a:p>
      </dsp:txBody>
      <dsp:txXfrm>
        <a:off x="40526" y="1785318"/>
        <a:ext cx="4046549" cy="749122"/>
      </dsp:txXfrm>
    </dsp:sp>
    <dsp:sp modelId="{5070BC03-87BF-4F9A-9AFA-0BEDA9C264C4}">
      <dsp:nvSpPr>
        <dsp:cNvPr id="0" name=""/>
        <dsp:cNvSpPr/>
      </dsp:nvSpPr>
      <dsp:spPr>
        <a:xfrm rot="5400000">
          <a:off x="7464510" y="-637416"/>
          <a:ext cx="664139" cy="733795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 err="1">
              <a:hlinkClick xmlns:r="http://schemas.openxmlformats.org/officeDocument/2006/relationships" r:id="rId6"/>
            </a:rPr>
            <a:t>Ergast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>
              <a:hlinkClick xmlns:r="http://schemas.openxmlformats.org/officeDocument/2006/relationships" r:id="rId7"/>
            </a:rPr>
            <a:t>Fastf1_core</a:t>
          </a:r>
          <a:endParaRPr lang="en-US" sz="2000" kern="1200" dirty="0"/>
        </a:p>
      </dsp:txBody>
      <dsp:txXfrm rot="-5400000">
        <a:off x="4127601" y="2731914"/>
        <a:ext cx="7305537" cy="599297"/>
      </dsp:txXfrm>
    </dsp:sp>
    <dsp:sp modelId="{2069CCCF-15EF-41AC-ABD8-F58F1E67602A}">
      <dsp:nvSpPr>
        <dsp:cNvPr id="0" name=""/>
        <dsp:cNvSpPr/>
      </dsp:nvSpPr>
      <dsp:spPr>
        <a:xfrm>
          <a:off x="0" y="2616475"/>
          <a:ext cx="4127601" cy="83017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Per i dataset e le telemetrie</a:t>
          </a:r>
        </a:p>
      </dsp:txBody>
      <dsp:txXfrm>
        <a:off x="40526" y="2657001"/>
        <a:ext cx="4046549" cy="749122"/>
      </dsp:txXfrm>
    </dsp:sp>
    <dsp:sp modelId="{D2EEBFD1-C997-44C3-B55E-C81F036C3787}">
      <dsp:nvSpPr>
        <dsp:cNvPr id="0" name=""/>
        <dsp:cNvSpPr/>
      </dsp:nvSpPr>
      <dsp:spPr>
        <a:xfrm rot="5400000">
          <a:off x="7464510" y="234267"/>
          <a:ext cx="664139" cy="733795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/>
            <a:t>Google Immagini</a:t>
          </a:r>
          <a:endParaRPr lang="en-US" sz="2000" kern="1200" dirty="0"/>
        </a:p>
      </dsp:txBody>
      <dsp:txXfrm rot="-5400000">
        <a:off x="4127601" y="3603598"/>
        <a:ext cx="7305537" cy="599297"/>
      </dsp:txXfrm>
    </dsp:sp>
    <dsp:sp modelId="{8465DBF1-2E3B-4EAD-857F-41FE6D78946E}">
      <dsp:nvSpPr>
        <dsp:cNvPr id="0" name=""/>
        <dsp:cNvSpPr/>
      </dsp:nvSpPr>
      <dsp:spPr>
        <a:xfrm>
          <a:off x="0" y="3488159"/>
          <a:ext cx="4127601" cy="83017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Per le immagini</a:t>
          </a:r>
          <a:endParaRPr lang="en-US" sz="2300" kern="1200"/>
        </a:p>
      </dsp:txBody>
      <dsp:txXfrm>
        <a:off x="40526" y="3528685"/>
        <a:ext cx="4046549" cy="749122"/>
      </dsp:txXfrm>
    </dsp:sp>
    <dsp:sp modelId="{B80E757E-0EB7-4B34-BA22-600CC648AD31}">
      <dsp:nvSpPr>
        <dsp:cNvPr id="0" name=""/>
        <dsp:cNvSpPr/>
      </dsp:nvSpPr>
      <dsp:spPr>
        <a:xfrm rot="5400000">
          <a:off x="7464510" y="1105950"/>
          <a:ext cx="664139" cy="733795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>
              <a:hlinkClick xmlns:r="http://schemas.openxmlformats.org/officeDocument/2006/relationships" r:id="rId8"/>
            </a:rPr>
            <a:t>@sogni_lucidi_comics</a:t>
          </a:r>
          <a:endParaRPr lang="en-US" sz="2000" kern="1200" dirty="0"/>
        </a:p>
      </dsp:txBody>
      <dsp:txXfrm rot="-5400000">
        <a:off x="4127601" y="4475281"/>
        <a:ext cx="7305537" cy="599297"/>
      </dsp:txXfrm>
    </dsp:sp>
    <dsp:sp modelId="{C15887CE-CE5B-4BF2-BA72-C8E41F9877F2}">
      <dsp:nvSpPr>
        <dsp:cNvPr id="0" name=""/>
        <dsp:cNvSpPr/>
      </dsp:nvSpPr>
      <dsp:spPr>
        <a:xfrm>
          <a:off x="0" y="4359842"/>
          <a:ext cx="4127601" cy="83017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Per la vignette sulla formula 1</a:t>
          </a:r>
          <a:endParaRPr lang="en-US" sz="2300" kern="1200"/>
        </a:p>
      </dsp:txBody>
      <dsp:txXfrm>
        <a:off x="40526" y="4400368"/>
        <a:ext cx="4046549" cy="7491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4DA0A4-22AC-45E2-876A-55EA34732752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FE9007-FC43-4028-9DA2-C48D8662D08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12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E9007-FC43-4028-9DA2-C48D8662D0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39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137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761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67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05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19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75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88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966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27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53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278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75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BE1CF"/>
            </a:gs>
            <a:gs pos="36000">
              <a:srgbClr val="BCDCD2"/>
            </a:gs>
            <a:gs pos="56000">
              <a:srgbClr val="ABDAE9"/>
            </a:gs>
            <a:gs pos="95000">
              <a:schemeClr val="accent1">
                <a:lumMod val="45000"/>
                <a:lumOff val="55000"/>
              </a:schemeClr>
            </a:gs>
            <a:gs pos="75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B2765E14-5CF9-D8F6-5CD1-137A223E8C7A}"/>
              </a:ext>
            </a:extLst>
          </p:cNvPr>
          <p:cNvSpPr txBox="1"/>
          <p:nvPr/>
        </p:nvSpPr>
        <p:spPr>
          <a:xfrm>
            <a:off x="2997694" y="6055360"/>
            <a:ext cx="871728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it-IT" sz="1600" dirty="0">
                <a:solidFill>
                  <a:srgbClr val="181269"/>
                </a:solidFill>
                <a:latin typeface="Amasis MT Pro Black"/>
              </a:rPr>
              <a:t>Guidi Giacomo (matricola 988004)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C4D249A2-5BB6-CD08-C89B-60B57DF96D5D}"/>
              </a:ext>
            </a:extLst>
          </p:cNvPr>
          <p:cNvSpPr/>
          <p:nvPr/>
        </p:nvSpPr>
        <p:spPr>
          <a:xfrm>
            <a:off x="2874608" y="2033526"/>
            <a:ext cx="6442789" cy="2800767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it-IT" sz="7200" dirty="0">
                <a:ln w="0"/>
                <a:latin typeface="Aharoni" panose="02010803020104030203" pitchFamily="2" charset="-79"/>
                <a:cs typeface="Aharoni" panose="02010803020104030203" pitchFamily="2" charset="-79"/>
              </a:rPr>
              <a:t>Confronto tra </a:t>
            </a:r>
            <a:br>
              <a:rPr lang="it-IT" sz="7200" dirty="0">
                <a:ln w="0"/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it-IT" sz="7200" dirty="0">
                <a:ln w="0"/>
                <a:latin typeface="Aharoni" panose="02010803020104030203" pitchFamily="2" charset="-79"/>
                <a:cs typeface="Aharoni" panose="02010803020104030203" pitchFamily="2" charset="-79"/>
              </a:rPr>
              <a:t>Gran Premi</a:t>
            </a:r>
          </a:p>
          <a:p>
            <a:pPr algn="ctr"/>
            <a:r>
              <a:rPr lang="it-IT" sz="3200" dirty="0">
                <a:ln w="0"/>
                <a:latin typeface="Aharoni" panose="02010803020104030203" pitchFamily="2" charset="-79"/>
                <a:cs typeface="Aharoni" panose="02010803020104030203" pitchFamily="2" charset="-79"/>
              </a:rPr>
              <a:t>Austin - 2023 vs 2024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C387957-6981-6266-37CA-7C49268D51F7}"/>
              </a:ext>
            </a:extLst>
          </p:cNvPr>
          <p:cNvSpPr txBox="1"/>
          <p:nvPr/>
        </p:nvSpPr>
        <p:spPr>
          <a:xfrm>
            <a:off x="466009" y="464086"/>
            <a:ext cx="7711934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600">
                <a:solidFill>
                  <a:srgbClr val="181269"/>
                </a:solidFill>
                <a:latin typeface="Amasis MT Pro Black"/>
              </a:rPr>
              <a:t>Progetto per il corso di Visualizzazione Scientifica A.A. 2024-25</a:t>
            </a:r>
          </a:p>
        </p:txBody>
      </p:sp>
    </p:spTree>
    <p:extLst>
      <p:ext uri="{BB962C8B-B14F-4D97-AF65-F5344CB8AC3E}">
        <p14:creationId xmlns:p14="http://schemas.microsoft.com/office/powerpoint/2010/main" val="318851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5D5F6EC-5894-0496-111F-AB638D114EA6}"/>
              </a:ext>
            </a:extLst>
          </p:cNvPr>
          <p:cNvSpPr txBox="1"/>
          <p:nvPr/>
        </p:nvSpPr>
        <p:spPr>
          <a:xfrm>
            <a:off x="8105180" y="1141711"/>
            <a:ext cx="3276600" cy="347436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 err="1">
                <a:ea typeface="+mj-ea"/>
                <a:cs typeface="+mj-cs"/>
              </a:rPr>
              <a:t>Parliamo</a:t>
            </a:r>
            <a:r>
              <a:rPr lang="en-US" sz="3200" b="1" dirty="0">
                <a:ea typeface="+mj-ea"/>
                <a:cs typeface="+mj-cs"/>
              </a:rPr>
              <a:t> di </a:t>
            </a:r>
            <a:r>
              <a:rPr lang="en-US" sz="3200" b="1" dirty="0" err="1">
                <a:ea typeface="+mj-ea"/>
                <a:cs typeface="+mj-cs"/>
              </a:rPr>
              <a:t>pari</a:t>
            </a:r>
            <a:r>
              <a:rPr lang="en-US" sz="3200" b="1" dirty="0">
                <a:ea typeface="+mj-ea"/>
                <a:cs typeface="+mj-cs"/>
              </a:rPr>
              <a:t> </a:t>
            </a:r>
            <a:r>
              <a:rPr lang="en-US" sz="3200" b="1" dirty="0" err="1">
                <a:ea typeface="+mj-ea"/>
                <a:cs typeface="+mj-cs"/>
              </a:rPr>
              <a:t>condizioni</a:t>
            </a:r>
            <a:r>
              <a:rPr lang="en-US" sz="3200" b="1" dirty="0">
                <a:ea typeface="+mj-ea"/>
                <a:cs typeface="+mj-cs"/>
              </a:rPr>
              <a:t> </a:t>
            </a:r>
            <a:r>
              <a:rPr lang="en-US" sz="3200" b="1" dirty="0" err="1">
                <a:ea typeface="+mj-ea"/>
                <a:cs typeface="+mj-cs"/>
              </a:rPr>
              <a:t>quando</a:t>
            </a:r>
            <a:r>
              <a:rPr lang="en-US" sz="3200" b="1" dirty="0">
                <a:ea typeface="+mj-ea"/>
                <a:cs typeface="+mj-cs"/>
              </a:rPr>
              <a:t> per uno </a:t>
            </a:r>
            <a:r>
              <a:rPr lang="en-US" sz="3200" b="1" dirty="0" err="1">
                <a:ea typeface="+mj-ea"/>
                <a:cs typeface="+mj-cs"/>
              </a:rPr>
              <a:t>stesso</a:t>
            </a:r>
            <a:r>
              <a:rPr lang="en-US" sz="3200" b="1" dirty="0">
                <a:ea typeface="+mj-ea"/>
                <a:cs typeface="+mj-cs"/>
              </a:rPr>
              <a:t> </a:t>
            </a:r>
            <a:r>
              <a:rPr lang="en-US" sz="3200" b="1" dirty="0" err="1">
                <a:ea typeface="+mj-ea"/>
                <a:cs typeface="+mj-cs"/>
              </a:rPr>
              <a:t>gp</a:t>
            </a:r>
            <a:r>
              <a:rPr lang="en-US" sz="3200" b="1" dirty="0">
                <a:ea typeface="+mj-ea"/>
                <a:cs typeface="+mj-cs"/>
              </a:rPr>
              <a:t> non ci </a:t>
            </a:r>
            <a:r>
              <a:rPr lang="en-US" sz="3200" b="1" dirty="0" err="1">
                <a:ea typeface="+mj-ea"/>
                <a:cs typeface="+mj-cs"/>
              </a:rPr>
              <a:t>sono</a:t>
            </a:r>
            <a:r>
              <a:rPr lang="en-US" sz="3200" b="1" dirty="0">
                <a:ea typeface="+mj-ea"/>
                <a:cs typeface="+mj-cs"/>
              </a:rPr>
              <a:t> </a:t>
            </a:r>
            <a:r>
              <a:rPr lang="en-US" sz="3200" b="1" dirty="0" err="1">
                <a:ea typeface="+mj-ea"/>
                <a:cs typeface="+mj-cs"/>
              </a:rPr>
              <a:t>stati</a:t>
            </a:r>
            <a:r>
              <a:rPr lang="en-US" sz="3200" b="1" dirty="0">
                <a:ea typeface="+mj-ea"/>
                <a:cs typeface="+mj-cs"/>
              </a:rPr>
              <a:t> </a:t>
            </a:r>
            <a:r>
              <a:rPr lang="en-US" sz="3200" b="1" dirty="0" err="1">
                <a:ea typeface="+mj-ea"/>
                <a:cs typeface="+mj-cs"/>
              </a:rPr>
              <a:t>cambi</a:t>
            </a:r>
            <a:r>
              <a:rPr lang="en-US" sz="3200" b="1" dirty="0">
                <a:ea typeface="+mj-ea"/>
                <a:cs typeface="+mj-cs"/>
              </a:rPr>
              <a:t> in </a:t>
            </a:r>
            <a:r>
              <a:rPr lang="en-US" sz="3200" b="1" dirty="0" err="1">
                <a:ea typeface="+mj-ea"/>
                <a:cs typeface="+mj-cs"/>
              </a:rPr>
              <a:t>calendario</a:t>
            </a:r>
            <a:r>
              <a:rPr lang="en-US" sz="3200" b="1" dirty="0">
                <a:ea typeface="+mj-ea"/>
                <a:cs typeface="+mj-cs"/>
              </a:rPr>
              <a:t> o </a:t>
            </a:r>
            <a:r>
              <a:rPr lang="en-US" sz="3200" b="1" dirty="0" err="1">
                <a:ea typeface="+mj-ea"/>
                <a:cs typeface="+mj-cs"/>
              </a:rPr>
              <a:t>meteo</a:t>
            </a:r>
            <a:r>
              <a:rPr lang="en-US" sz="3200" b="1" dirty="0">
                <a:ea typeface="+mj-ea"/>
                <a:cs typeface="+mj-cs"/>
              </a:rPr>
              <a:t> </a:t>
            </a:r>
            <a:r>
              <a:rPr lang="en-US" sz="3200" b="1" dirty="0" err="1">
                <a:ea typeface="+mj-ea"/>
                <a:cs typeface="+mj-cs"/>
              </a:rPr>
              <a:t>diverso</a:t>
            </a:r>
            <a:endParaRPr lang="en-US" sz="3200" b="1" dirty="0">
              <a:ea typeface="+mj-ea"/>
              <a:cs typeface="+mj-cs"/>
            </a:endParaRPr>
          </a:p>
        </p:txBody>
      </p:sp>
      <p:sp>
        <p:nvSpPr>
          <p:cNvPr id="28" name="Rectangle 30">
            <a:extLst>
              <a:ext uri="{FF2B5EF4-FFF2-40B4-BE49-F238E27FC236}">
                <a16:creationId xmlns:a16="http://schemas.microsoft.com/office/drawing/2014/main" id="{388AE9F5-413D-EA83-F602-62B0633E8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6261" y="0"/>
            <a:ext cx="7605866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2E952A4-D606-0137-A11B-8D4FDC0A7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058" y="3566772"/>
            <a:ext cx="2742484" cy="3137952"/>
          </a:xfrm>
          <a:prstGeom prst="rect">
            <a:avLst/>
          </a:prstGeom>
        </p:spPr>
      </p:pic>
      <p:cxnSp>
        <p:nvCxnSpPr>
          <p:cNvPr id="30" name="Straight Connector 32">
            <a:extLst>
              <a:ext uri="{FF2B5EF4-FFF2-40B4-BE49-F238E27FC236}">
                <a16:creationId xmlns:a16="http://schemas.microsoft.com/office/drawing/2014/main" id="{A9EB308F-7BCF-52A4-D6D8-8F3EB6723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6293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 descr="Immagine che contiene testo, veicolo, Veicolo terrestre, aria aperta&#10;&#10;Descrizione generata automaticamente">
            <a:extLst>
              <a:ext uri="{FF2B5EF4-FFF2-40B4-BE49-F238E27FC236}">
                <a16:creationId xmlns:a16="http://schemas.microsoft.com/office/drawing/2014/main" id="{5B1E262D-9EF9-070E-11A8-6CCB0F3DA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537" y="586666"/>
            <a:ext cx="4051778" cy="27045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A9ED7CE-682A-6937-2326-37C5B947B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18" y="2170005"/>
            <a:ext cx="2742484" cy="31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81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0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845A1A1-5CBD-63AE-5661-04F3922F396F}"/>
              </a:ext>
            </a:extLst>
          </p:cNvPr>
          <p:cNvSpPr txBox="1"/>
          <p:nvPr/>
        </p:nvSpPr>
        <p:spPr>
          <a:xfrm>
            <a:off x="669326" y="1645462"/>
            <a:ext cx="3427001" cy="390858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B</a:t>
            </a:r>
            <a:r>
              <a:rPr lang="en-US" sz="2400" dirty="0" err="1"/>
              <a:t>asta</a:t>
            </a:r>
            <a:r>
              <a:rPr lang="en-US" sz="2400" dirty="0"/>
              <a:t> </a:t>
            </a:r>
            <a:r>
              <a:rPr lang="en-US" sz="2400" dirty="0" err="1"/>
              <a:t>anche</a:t>
            </a:r>
            <a:r>
              <a:rPr lang="en-US" sz="2400" dirty="0"/>
              <a:t> uno </a:t>
            </a:r>
            <a:r>
              <a:rPr lang="en-US" sz="2400" dirty="0" err="1"/>
              <a:t>scroscio</a:t>
            </a:r>
            <a:r>
              <a:rPr lang="en-US" sz="2400" dirty="0"/>
              <a:t> di </a:t>
            </a:r>
            <a:r>
              <a:rPr lang="en-US" sz="2400" dirty="0" err="1"/>
              <a:t>pioggia</a:t>
            </a:r>
            <a:r>
              <a:rPr lang="en-US" sz="2400" dirty="0"/>
              <a:t> poco prima </a:t>
            </a:r>
            <a:r>
              <a:rPr lang="en-US" sz="2400" dirty="0" err="1"/>
              <a:t>delle</a:t>
            </a:r>
            <a:r>
              <a:rPr lang="en-US" sz="2400" dirty="0"/>
              <a:t> </a:t>
            </a:r>
            <a:r>
              <a:rPr lang="en-US" sz="2400" dirty="0" err="1"/>
              <a:t>qualifiche</a:t>
            </a:r>
            <a:r>
              <a:rPr lang="en-US" sz="2400" dirty="0"/>
              <a:t> per </a:t>
            </a:r>
            <a:r>
              <a:rPr lang="en-US" sz="2400" dirty="0" err="1"/>
              <a:t>rallentare</a:t>
            </a:r>
            <a:r>
              <a:rPr lang="en-US" sz="2400" dirty="0"/>
              <a:t> </a:t>
            </a:r>
            <a:r>
              <a:rPr lang="en-US" sz="2400" dirty="0" err="1"/>
              <a:t>sensibilmente</a:t>
            </a:r>
            <a:r>
              <a:rPr lang="en-US" sz="2400" dirty="0"/>
              <a:t> le machine (come </a:t>
            </a:r>
            <a:r>
              <a:rPr lang="en-US" sz="2400" dirty="0" err="1"/>
              <a:t>successo</a:t>
            </a:r>
            <a:r>
              <a:rPr lang="en-US" sz="2400" dirty="0"/>
              <a:t> </a:t>
            </a:r>
            <a:r>
              <a:rPr lang="en-US" sz="2400" dirty="0" err="1"/>
              <a:t>quest’anno</a:t>
            </a:r>
            <a:r>
              <a:rPr lang="en-US" sz="2400" dirty="0"/>
              <a:t> in </a:t>
            </a:r>
            <a:r>
              <a:rPr lang="en-US" sz="2400" dirty="0" err="1"/>
              <a:t>Belgio</a:t>
            </a:r>
            <a:r>
              <a:rPr lang="en-US" sz="2400" dirty="0"/>
              <a:t>)</a:t>
            </a:r>
          </a:p>
        </p:txBody>
      </p:sp>
      <p:pic>
        <p:nvPicPr>
          <p:cNvPr id="5" name="Immagine 4" descr="Immagine che contiene schermata, linea&#10;&#10;Descrizione generata automaticamente">
            <a:extLst>
              <a:ext uri="{FF2B5EF4-FFF2-40B4-BE49-F238E27FC236}">
                <a16:creationId xmlns:a16="http://schemas.microsoft.com/office/drawing/2014/main" id="{E1177923-205C-38BB-FAB7-ECA059C99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024" y="1332000"/>
            <a:ext cx="7740000" cy="440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04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33D1633-A67B-78B9-C5D2-E7D3AAA31108}"/>
              </a:ext>
            </a:extLst>
          </p:cNvPr>
          <p:cNvSpPr txBox="1"/>
          <p:nvPr/>
        </p:nvSpPr>
        <p:spPr>
          <a:xfrm>
            <a:off x="377997" y="967932"/>
            <a:ext cx="4620584" cy="302396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 err="1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Com’era</a:t>
            </a:r>
            <a:r>
              <a:rPr lang="en-US" sz="4000" kern="1200" dirty="0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 il tempo ad Austin? </a:t>
            </a:r>
            <a:r>
              <a:rPr lang="en-US" sz="4000" kern="1200" dirty="0" err="1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Entrambi</a:t>
            </a:r>
            <a:r>
              <a:rPr lang="en-US" sz="4000" kern="1200" dirty="0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gli</a:t>
            </a:r>
            <a:r>
              <a:rPr lang="en-US" sz="4000" kern="1200" dirty="0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 anni solo sole e poch</a:t>
            </a:r>
            <a:r>
              <a:rPr lang="en-US" sz="4000" dirty="0">
                <a:latin typeface="Aptos Black" panose="020B0004020202020204" pitchFamily="34" charset="0"/>
                <a:ea typeface="+mj-ea"/>
                <a:cs typeface="+mj-cs"/>
              </a:rPr>
              <a:t>e </a:t>
            </a:r>
            <a:r>
              <a:rPr lang="en-US" sz="4000" dirty="0" err="1">
                <a:latin typeface="Aptos Black" panose="020B0004020202020204" pitchFamily="34" charset="0"/>
                <a:ea typeface="+mj-ea"/>
                <a:cs typeface="+mj-cs"/>
              </a:rPr>
              <a:t>nuvole</a:t>
            </a:r>
            <a:r>
              <a:rPr lang="en-US" sz="4000" dirty="0">
                <a:latin typeface="Aptos Black" panose="020B0004020202020204" pitchFamily="34" charset="0"/>
                <a:ea typeface="+mj-ea"/>
                <a:cs typeface="+mj-cs"/>
              </a:rPr>
              <a:t>.</a:t>
            </a:r>
            <a:endParaRPr lang="en-US" sz="4000" kern="1200" dirty="0">
              <a:solidFill>
                <a:schemeClr val="tx1"/>
              </a:solidFill>
              <a:latin typeface="Aptos Black" panose="020B0004020202020204" pitchFamily="34" charset="0"/>
              <a:ea typeface="+mj-ea"/>
              <a:cs typeface="+mj-cs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4324B1D-8828-FF38-32E8-B4582790235C}"/>
              </a:ext>
            </a:extLst>
          </p:cNvPr>
          <p:cNvSpPr txBox="1"/>
          <p:nvPr/>
        </p:nvSpPr>
        <p:spPr>
          <a:xfrm>
            <a:off x="377997" y="4261707"/>
            <a:ext cx="4164506" cy="133284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D’altronde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essendo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piazzato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nel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mezzo del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deserto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del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texsas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cosa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ci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poteva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aspettare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1F43646-B713-247B-CF71-6F1B95E19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728" y="432587"/>
            <a:ext cx="4942280" cy="233522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0910952-CEA5-86B0-954F-56B97B63B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045" y="2937725"/>
            <a:ext cx="3689647" cy="375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17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A92446-828B-143F-BFF9-0C8D234F6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340B25B8-CA1C-9887-7238-51E29E2A2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0">
            <a:extLst>
              <a:ext uri="{FF2B5EF4-FFF2-40B4-BE49-F238E27FC236}">
                <a16:creationId xmlns:a16="http://schemas.microsoft.com/office/drawing/2014/main" id="{9E8F2FAF-22B1-F64D-18A7-47358ED67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1289078-5C0B-FBAA-1F1F-A35F53F1E06C}"/>
              </a:ext>
            </a:extLst>
          </p:cNvPr>
          <p:cNvSpPr txBox="1"/>
          <p:nvPr/>
        </p:nvSpPr>
        <p:spPr>
          <a:xfrm>
            <a:off x="542741" y="1499251"/>
            <a:ext cx="3635969" cy="107680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kern="1200" dirty="0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Tempo </a:t>
            </a:r>
            <a:r>
              <a:rPr lang="en-US" sz="2800" kern="1200" dirty="0" err="1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sereno</a:t>
            </a:r>
            <a:r>
              <a:rPr lang="en-US" sz="2800" kern="1200" dirty="0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 non </a:t>
            </a:r>
            <a:r>
              <a:rPr lang="en-US" sz="2800" kern="1200" dirty="0" err="1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vuol</a:t>
            </a:r>
            <a:r>
              <a:rPr lang="en-US" sz="2800" kern="1200" dirty="0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 dire per forza </a:t>
            </a:r>
            <a:r>
              <a:rPr lang="en-US" sz="2800" kern="1200" dirty="0" err="1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stesse</a:t>
            </a:r>
            <a:r>
              <a:rPr lang="en-US" sz="2800" kern="1200" dirty="0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 temperature.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0C1CCE1-DBB7-0BEE-E4CB-BF4DFC87D342}"/>
              </a:ext>
            </a:extLst>
          </p:cNvPr>
          <p:cNvSpPr txBox="1"/>
          <p:nvPr/>
        </p:nvSpPr>
        <p:spPr>
          <a:xfrm>
            <a:off x="542741" y="2692675"/>
            <a:ext cx="3272175" cy="32165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Qualche</a:t>
            </a: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grado</a:t>
            </a: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 di </a:t>
            </a: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differenza</a:t>
            </a: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sul</a:t>
            </a: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tracciato</a:t>
            </a: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può</a:t>
            </a: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aumentare</a:t>
            </a: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 il tempo </a:t>
            </a: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necessario</a:t>
            </a: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 a </a:t>
            </a: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scaldare</a:t>
            </a: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 le </a:t>
            </a: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gomme</a:t>
            </a: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, ma </a:t>
            </a: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l’aria</a:t>
            </a: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più</a:t>
            </a: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fredda</a:t>
            </a: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raffredda</a:t>
            </a: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 di </a:t>
            </a: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più</a:t>
            </a: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 il </a:t>
            </a: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motore</a:t>
            </a: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 e lo fa </a:t>
            </a: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lavorare</a:t>
            </a: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meglio</a:t>
            </a:r>
            <a:endParaRPr lang="en-US" sz="24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7" name="Immagine 6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3C36887A-E7EF-B0EB-8A6B-DA1E57598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553" y="113853"/>
            <a:ext cx="6145286" cy="3362149"/>
          </a:xfrm>
          <a:prstGeom prst="rect">
            <a:avLst/>
          </a:prstGeom>
        </p:spPr>
      </p:pic>
      <p:pic>
        <p:nvPicPr>
          <p:cNvPr id="15" name="Immagine 14" descr="Immagine che contiene schermata, linea, design&#10;&#10;Descrizione generata automaticamente">
            <a:extLst>
              <a:ext uri="{FF2B5EF4-FFF2-40B4-BE49-F238E27FC236}">
                <a16:creationId xmlns:a16="http://schemas.microsoft.com/office/drawing/2014/main" id="{151312FC-F21E-1CB6-760A-3343A3A85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222" y="3450871"/>
            <a:ext cx="6145285" cy="336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02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3DBD9B-D98E-5CD7-D413-826B64F90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8" name="Rectangle 2058">
            <a:extLst>
              <a:ext uri="{FF2B5EF4-FFF2-40B4-BE49-F238E27FC236}">
                <a16:creationId xmlns:a16="http://schemas.microsoft.com/office/drawing/2014/main" id="{CB3EE916-EB6D-F53B-24BE-8B7BAD8C5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E2F731A-C146-FAD5-81EA-0C217AE3E516}"/>
              </a:ext>
            </a:extLst>
          </p:cNvPr>
          <p:cNvSpPr txBox="1"/>
          <p:nvPr/>
        </p:nvSpPr>
        <p:spPr>
          <a:xfrm>
            <a:off x="717963" y="500264"/>
            <a:ext cx="5314010" cy="171461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8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 err="1">
                <a:latin typeface="Aptos Black" panose="020B0004020202020204" pitchFamily="34" charset="0"/>
                <a:ea typeface="+mj-ea"/>
                <a:cs typeface="+mj-cs"/>
              </a:rPr>
              <a:t>Vediamo</a:t>
            </a:r>
            <a:r>
              <a:rPr lang="en-US" sz="5400" kern="1200" dirty="0">
                <a:latin typeface="Aptos Black" panose="020B0004020202020204" pitchFamily="34" charset="0"/>
                <a:ea typeface="+mj-ea"/>
                <a:cs typeface="+mj-cs"/>
              </a:rPr>
              <a:t> il </a:t>
            </a:r>
            <a:r>
              <a:rPr lang="en-US" sz="5400" kern="1200" dirty="0" err="1">
                <a:latin typeface="Aptos Black" panose="020B0004020202020204" pitchFamily="34" charset="0"/>
                <a:ea typeface="+mj-ea"/>
                <a:cs typeface="+mj-cs"/>
              </a:rPr>
              <a:t>circuito</a:t>
            </a:r>
            <a:r>
              <a:rPr lang="en-US" sz="5400" kern="1200" dirty="0">
                <a:latin typeface="Aptos Black" panose="020B0004020202020204" pitchFamily="34" charset="0"/>
                <a:ea typeface="+mj-ea"/>
                <a:cs typeface="+mj-cs"/>
              </a:rPr>
              <a:t> di Austin, </a:t>
            </a:r>
            <a:r>
              <a:rPr lang="en-US" sz="5400" kern="1200" dirty="0" err="1">
                <a:latin typeface="Aptos Black" panose="020B0004020202020204" pitchFamily="34" charset="0"/>
                <a:ea typeface="+mj-ea"/>
                <a:cs typeface="+mj-cs"/>
              </a:rPr>
              <a:t>Texsas</a:t>
            </a:r>
            <a:endParaRPr lang="it-IT" sz="5400" dirty="0">
              <a:latin typeface="Aptos Black" panose="020B0004020202020204" pitchFamily="34" charset="0"/>
              <a:ea typeface="+mj-ea"/>
              <a:cs typeface="+mj-cs"/>
            </a:endParaRPr>
          </a:p>
        </p:txBody>
      </p:sp>
      <p:sp>
        <p:nvSpPr>
          <p:cNvPr id="2060" name="sketch line">
            <a:extLst>
              <a:ext uri="{FF2B5EF4-FFF2-40B4-BE49-F238E27FC236}">
                <a16:creationId xmlns:a16="http://schemas.microsoft.com/office/drawing/2014/main" id="{F7A74820-3A09-E616-91AD-613D31F66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E8E548-C45F-3CC0-2A12-C3FC40E4C409}"/>
              </a:ext>
            </a:extLst>
          </p:cNvPr>
          <p:cNvSpPr txBox="1"/>
          <p:nvPr/>
        </p:nvSpPr>
        <p:spPr>
          <a:xfrm>
            <a:off x="6654312" y="2970159"/>
            <a:ext cx="4765949" cy="35328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Il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tracciato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è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stato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progettato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per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essere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molto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variegato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, con snake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veloci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,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lunghi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rettilinei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e parti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più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tortuose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in cui è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necessario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fare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staccate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brusche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e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accelerazioni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da fermi.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accent3">
                    <a:lumMod val="75000"/>
                  </a:schemeClr>
                </a:solidFill>
              </a:rPr>
              <a:t>In più il weekend di Austin da due anni è della tipologia sprint, quindi con qualifica sprint il venerdì pomeriggio e la gara sprint il sabato mattina</a:t>
            </a:r>
            <a:endParaRPr lang="en-US" sz="22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812C498F-FB74-39BC-8937-C21ED7BCD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" t="2782" r="9297" b="3478"/>
          <a:stretch/>
        </p:blipFill>
        <p:spPr bwMode="auto">
          <a:xfrm>
            <a:off x="445580" y="3178832"/>
            <a:ext cx="5586393" cy="311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magine 11" descr="Immagine che contiene cielo, aria aperta, strada, veicolo&#10;&#10;Descrizione generata automaticamente">
            <a:extLst>
              <a:ext uri="{FF2B5EF4-FFF2-40B4-BE49-F238E27FC236}">
                <a16:creationId xmlns:a16="http://schemas.microsoft.com/office/drawing/2014/main" id="{E16A2585-E65C-9915-860F-64D07473D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692" y="354974"/>
            <a:ext cx="3585816" cy="239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22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795BB95-344C-6958-E9B9-DADC1D73D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Velocità</a:t>
            </a:r>
            <a:r>
              <a:rPr lang="en-US" sz="36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36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massima</a:t>
            </a:r>
            <a:r>
              <a:rPr lang="en-US" sz="36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ptos Black" panose="020B0004020202020204" pitchFamily="34" charset="0"/>
              </a:rPr>
              <a:t>raggiunta</a:t>
            </a:r>
            <a:r>
              <a:rPr lang="en-US" sz="3600" dirty="0">
                <a:solidFill>
                  <a:srgbClr val="FFFFFF"/>
                </a:solidFill>
                <a:latin typeface="Aptos Black" panose="020B0004020202020204" pitchFamily="34" charset="0"/>
              </a:rPr>
              <a:t> da </a:t>
            </a:r>
            <a:r>
              <a:rPr lang="en-US" sz="3600" dirty="0" err="1">
                <a:solidFill>
                  <a:srgbClr val="FFFFFF"/>
                </a:solidFill>
                <a:latin typeface="Aptos Black" panose="020B0004020202020204" pitchFamily="34" charset="0"/>
              </a:rPr>
              <a:t>ogni</a:t>
            </a:r>
            <a:r>
              <a:rPr lang="en-US" sz="3600" dirty="0">
                <a:solidFill>
                  <a:srgbClr val="FFFFFF"/>
                </a:solidFill>
                <a:latin typeface="Aptos Black" panose="020B0004020202020204" pitchFamily="34" charset="0"/>
              </a:rPr>
              <a:t> Team</a:t>
            </a:r>
            <a:endParaRPr lang="en-US" sz="3600" kern="1200" dirty="0">
              <a:solidFill>
                <a:srgbClr val="FFFFFF"/>
              </a:solidFill>
              <a:latin typeface="Aptos Black" panose="020B0004020202020204" pitchFamily="34" charset="0"/>
            </a:endParaRPr>
          </a:p>
        </p:txBody>
      </p:sp>
      <p:pic>
        <p:nvPicPr>
          <p:cNvPr id="7" name="Immagine 6" descr="Immagine che contiene schermata, linea, Simmetria, giallo&#10;&#10;Descrizione generata automaticamente">
            <a:extLst>
              <a:ext uri="{FF2B5EF4-FFF2-40B4-BE49-F238E27FC236}">
                <a16:creationId xmlns:a16="http://schemas.microsoft.com/office/drawing/2014/main" id="{0D4CB390-4A48-B3C5-9DD2-446CE6D06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956" y="1084094"/>
            <a:ext cx="7882044" cy="46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97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3E7B1B9-0CB3-B88F-CC08-325B865B9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Velocità</a:t>
            </a:r>
            <a:r>
              <a:rPr lang="en-US" sz="36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media </a:t>
            </a:r>
            <a:r>
              <a:rPr lang="en-US" sz="36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mantenuta</a:t>
            </a:r>
            <a:r>
              <a:rPr lang="en-US" sz="36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da </a:t>
            </a:r>
            <a:r>
              <a:rPr lang="en-US" sz="36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ogni</a:t>
            </a:r>
            <a:r>
              <a:rPr lang="en-US" sz="36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36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tean</a:t>
            </a:r>
            <a:endParaRPr lang="en-US" sz="3600" kern="1200" dirty="0">
              <a:solidFill>
                <a:srgbClr val="FFFFFF"/>
              </a:solidFill>
              <a:latin typeface="Aptos Black" panose="020B0004020202020204" pitchFamily="34" charset="0"/>
            </a:endParaRPr>
          </a:p>
        </p:txBody>
      </p:sp>
      <p:pic>
        <p:nvPicPr>
          <p:cNvPr id="7" name="Immagine 6" descr="Immagine che contiene schermata, Simmetria, linea, giallo&#10;&#10;Descrizione generata automaticamente">
            <a:extLst>
              <a:ext uri="{FF2B5EF4-FFF2-40B4-BE49-F238E27FC236}">
                <a16:creationId xmlns:a16="http://schemas.microsoft.com/office/drawing/2014/main" id="{91A189D7-D297-6D94-6D54-473718D8A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750" y="1076297"/>
            <a:ext cx="7908250" cy="470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60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8" name="Rectangle 205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336A793-AA52-368B-AE66-06D3DD45B6AF}"/>
              </a:ext>
            </a:extLst>
          </p:cNvPr>
          <p:cNvSpPr txBox="1"/>
          <p:nvPr/>
        </p:nvSpPr>
        <p:spPr>
          <a:xfrm>
            <a:off x="642659" y="640080"/>
            <a:ext cx="5041626" cy="14813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kern="1200" dirty="0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MIGLIORAMENTO AUTOVETTURE</a:t>
            </a:r>
          </a:p>
        </p:txBody>
      </p:sp>
      <p:sp>
        <p:nvSpPr>
          <p:cNvPr id="2060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90E93A2-5477-68BE-6AF6-F1D8D4875F83}"/>
              </a:ext>
            </a:extLst>
          </p:cNvPr>
          <p:cNvSpPr txBox="1"/>
          <p:nvPr/>
        </p:nvSpPr>
        <p:spPr>
          <a:xfrm>
            <a:off x="630936" y="2660904"/>
            <a:ext cx="4818888" cy="176936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Abbiamo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visto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che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le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macchine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sono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andate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più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veloci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sia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in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velocità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di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punta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che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in media. Con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questi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dati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possiamo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calcolare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il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coefficiente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di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carico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aeredinamico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.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FAA28C0E-BAE6-E8FE-0996-003B9B543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80760" y="112566"/>
            <a:ext cx="5458968" cy="364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3E790453-9D0C-6E90-4CCD-E3A078DB9CD3}"/>
              </a:ext>
            </a:extLst>
          </p:cNvPr>
          <p:cNvSpPr txBox="1"/>
          <p:nvPr/>
        </p:nvSpPr>
        <p:spPr>
          <a:xfrm>
            <a:off x="715240" y="5052060"/>
            <a:ext cx="904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accent3">
                    <a:lumMod val="75000"/>
                  </a:schemeClr>
                </a:solidFill>
              </a:rPr>
              <a:t>CCA =</a:t>
            </a:r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A402C47-81C1-39C1-CE3E-306F6DBCD9CF}"/>
              </a:ext>
            </a:extLst>
          </p:cNvPr>
          <p:cNvSpPr txBox="1"/>
          <p:nvPr/>
        </p:nvSpPr>
        <p:spPr>
          <a:xfrm>
            <a:off x="1565541" y="4843915"/>
            <a:ext cx="2949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accent3">
                    <a:lumMod val="75000"/>
                  </a:schemeClr>
                </a:solidFill>
              </a:rPr>
              <a:t>velocità massima</a:t>
            </a:r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F2EEA01-8D08-9F7A-E2EF-C9EBA5BF4431}"/>
              </a:ext>
            </a:extLst>
          </p:cNvPr>
          <p:cNvSpPr txBox="1"/>
          <p:nvPr/>
        </p:nvSpPr>
        <p:spPr>
          <a:xfrm>
            <a:off x="1737794" y="5244024"/>
            <a:ext cx="1877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accent3">
                    <a:lumMod val="75000"/>
                  </a:schemeClr>
                </a:solidFill>
              </a:rPr>
              <a:t>velocità media</a:t>
            </a:r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6EE2E08-9874-EE3D-0C9B-330C00D97F51}"/>
              </a:ext>
            </a:extLst>
          </p:cNvPr>
          <p:cNvCxnSpPr>
            <a:cxnSpLocks/>
          </p:cNvCxnSpPr>
          <p:nvPr/>
        </p:nvCxnSpPr>
        <p:spPr>
          <a:xfrm>
            <a:off x="1619807" y="5266300"/>
            <a:ext cx="2015612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Immagine 10" descr="Immagine che contiene sport motoristici, ruota, pneumatico, macchina da corsa&#10;&#10;Descrizione generata automaticamente">
            <a:extLst>
              <a:ext uri="{FF2B5EF4-FFF2-40B4-BE49-F238E27FC236}">
                <a16:creationId xmlns:a16="http://schemas.microsoft.com/office/drawing/2014/main" id="{1826803A-DEF9-A651-9C03-23DB4A239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418" y="3600053"/>
            <a:ext cx="5162691" cy="290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543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3B855CF-627F-9CDB-276A-4A82D0429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053" y="1829614"/>
            <a:ext cx="2776385" cy="287020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Quanto</a:t>
            </a:r>
            <a:r>
              <a:rPr lang="en-US" sz="36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36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erano</a:t>
            </a:r>
            <a:r>
              <a:rPr lang="en-US" sz="36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36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cariche</a:t>
            </a:r>
            <a:r>
              <a:rPr lang="en-US" sz="36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le </a:t>
            </a:r>
            <a:r>
              <a:rPr lang="en-US" sz="36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macchine</a:t>
            </a:r>
            <a:r>
              <a:rPr lang="en-US" sz="36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36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nel</a:t>
            </a:r>
            <a:r>
              <a:rPr lang="en-US" sz="36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2023?</a:t>
            </a:r>
          </a:p>
        </p:txBody>
      </p:sp>
      <p:pic>
        <p:nvPicPr>
          <p:cNvPr id="7" name="Immagine 6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AFCF742A-0441-6561-903B-82B7BAE9E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200" y="1094400"/>
            <a:ext cx="7848000" cy="466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81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AABDDFC-6116-23D8-037D-D6BC75F0E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719" y="1741124"/>
            <a:ext cx="2776384" cy="30078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Quanto</a:t>
            </a:r>
            <a:r>
              <a:rPr lang="en-US" sz="36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36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erano</a:t>
            </a:r>
            <a:r>
              <a:rPr lang="en-US" sz="36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36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cariche</a:t>
            </a:r>
            <a:r>
              <a:rPr lang="en-US" sz="36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le </a:t>
            </a:r>
            <a:r>
              <a:rPr lang="en-US" sz="36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macchine</a:t>
            </a:r>
            <a:r>
              <a:rPr lang="en-US" sz="36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36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nel</a:t>
            </a:r>
            <a:r>
              <a:rPr lang="en-US" sz="36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2024?</a:t>
            </a:r>
          </a:p>
        </p:txBody>
      </p:sp>
      <p:pic>
        <p:nvPicPr>
          <p:cNvPr id="7" name="Immagine 6" descr="Immagine che contiene schermata, linea, design&#10;&#10;Descrizione generata automaticamente">
            <a:extLst>
              <a:ext uri="{FF2B5EF4-FFF2-40B4-BE49-F238E27FC236}">
                <a16:creationId xmlns:a16="http://schemas.microsoft.com/office/drawing/2014/main" id="{07D175A6-BC5B-77F6-77A3-4A132684F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000" y="1094222"/>
            <a:ext cx="7848000" cy="466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71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27FF48C-AF46-4D52-998F-ED0BDDEEF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9000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CC69DDC-65FC-EDE8-9518-D73AEF3C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9"/>
            <a:ext cx="5338194" cy="1322888"/>
          </a:xfrm>
        </p:spPr>
        <p:txBody>
          <a:bodyPr>
            <a:normAutofit/>
          </a:bodyPr>
          <a:lstStyle/>
          <a:p>
            <a:r>
              <a:rPr lang="it-IT" sz="4100" dirty="0">
                <a:latin typeface="Aptos Black" panose="020B0004020202020204" pitchFamily="34" charset="0"/>
                <a:cs typeface="Aharoni" panose="02010803020104030203" pitchFamily="2" charset="-79"/>
              </a:rPr>
              <a:t>Cos’è un Gran Premio di Formula 1 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14E65B9-B5C8-AC46-FDE1-A93A8683B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1"/>
            <a:ext cx="4742771" cy="398341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it-IT" sz="2000" dirty="0"/>
              <a:t>La Formula 1 è il campionato di monoposto a ruote scoperte più famoso,  importante e tecnicamente avanzato al mondo </a:t>
            </a:r>
          </a:p>
          <a:p>
            <a:r>
              <a:rPr lang="it-IT" sz="2000" dirty="0"/>
              <a:t>L’anno prossimo sarà il 75° anno di formula 1</a:t>
            </a:r>
          </a:p>
          <a:p>
            <a:r>
              <a:rPr lang="it-IT" sz="2000" dirty="0"/>
              <a:t>All’interno del paddock girano solo i migliori ingegneri e progettisti del mondo, tutti con il solo scopo di creare le macchine più veloci del mondo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006DCA3-C171-BD68-7C3E-2D382E909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4081" y="834656"/>
            <a:ext cx="3338551" cy="2445489"/>
          </a:xfrm>
          <a:prstGeom prst="rect">
            <a:avLst/>
          </a:prstGeom>
        </p:spPr>
      </p:pic>
      <p:pic>
        <p:nvPicPr>
          <p:cNvPr id="7" name="Immagine 6" descr="Immagine che contiene persona, vestiti, Viso umano, aria aperta&#10;&#10;Descrizione generata automaticamente">
            <a:extLst>
              <a:ext uri="{FF2B5EF4-FFF2-40B4-BE49-F238E27FC236}">
                <a16:creationId xmlns:a16="http://schemas.microsoft.com/office/drawing/2014/main" id="{28427E52-75C5-B7BE-2849-A0E2CD9D1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912" y="3601878"/>
            <a:ext cx="3740887" cy="210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00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3E04942-120E-83E7-830E-BB925BA1E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Tra 0 e 1 punto </a:t>
            </a:r>
            <a:r>
              <a:rPr lang="en-US" sz="28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percentuale</a:t>
            </a:r>
            <a:r>
              <a:rPr lang="en-US" sz="28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28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possiamo</a:t>
            </a:r>
            <a:r>
              <a:rPr lang="en-US" sz="28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28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considerarle</a:t>
            </a:r>
            <a:r>
              <a:rPr lang="en-US" sz="28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28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variazioni</a:t>
            </a:r>
            <a:r>
              <a:rPr lang="en-US" sz="28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28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minime</a:t>
            </a:r>
            <a:r>
              <a:rPr lang="en-US" sz="28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</a:p>
        </p:txBody>
      </p:sp>
      <p:pic>
        <p:nvPicPr>
          <p:cNvPr id="5" name="Immagine 4" descr="Immagine che contiene schermata, linea, design&#10;&#10;Descrizione generata automaticamente">
            <a:extLst>
              <a:ext uri="{FF2B5EF4-FFF2-40B4-BE49-F238E27FC236}">
                <a16:creationId xmlns:a16="http://schemas.microsoft.com/office/drawing/2014/main" id="{25C706EC-01F3-02D5-C2D9-64D53276F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262" y="1094400"/>
            <a:ext cx="7847402" cy="46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73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006F4A53-F245-A2CD-26E1-EF65B10CE95A}"/>
              </a:ext>
            </a:extLst>
          </p:cNvPr>
          <p:cNvSpPr txBox="1"/>
          <p:nvPr/>
        </p:nvSpPr>
        <p:spPr>
          <a:xfrm>
            <a:off x="1578877" y="5134794"/>
            <a:ext cx="9627646" cy="75147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kern="1200">
                <a:solidFill>
                  <a:schemeClr val="tx2"/>
                </a:solidFill>
                <a:latin typeface="Amasis MT Pro Black"/>
                <a:ea typeface="+mj-ea"/>
                <a:cs typeface="+mj-cs"/>
              </a:rPr>
              <a:t>RIASFALTAMENTO PISTA</a:t>
            </a:r>
          </a:p>
        </p:txBody>
      </p:sp>
      <p:pic>
        <p:nvPicPr>
          <p:cNvPr id="17" name="Immagine 16" descr="Immagine che contiene aria aperta, cielo, strada, erba&#10;&#10;Descrizione generata automaticamente">
            <a:extLst>
              <a:ext uri="{FF2B5EF4-FFF2-40B4-BE49-F238E27FC236}">
                <a16:creationId xmlns:a16="http://schemas.microsoft.com/office/drawing/2014/main" id="{0B4E09A2-04BA-2CF8-B56D-A800232A1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69" y="-3055"/>
            <a:ext cx="12204938" cy="397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76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0EE9BDA-AD48-E925-C561-9301C19B9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833" y="207554"/>
            <a:ext cx="7429143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1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Tra 2023 e 2024 </a:t>
            </a:r>
            <a:r>
              <a:rPr lang="en-US" sz="31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sono</a:t>
            </a:r>
            <a:r>
              <a:rPr lang="en-US" sz="31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31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stati</a:t>
            </a:r>
            <a:r>
              <a:rPr lang="en-US" sz="31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31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riasfaltati</a:t>
            </a:r>
            <a:r>
              <a:rPr lang="en-US" sz="31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31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i</a:t>
            </a:r>
            <a:r>
              <a:rPr lang="en-US" sz="31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31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tratti</a:t>
            </a:r>
            <a:r>
              <a:rPr lang="en-US" sz="31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31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tra</a:t>
            </a:r>
            <a:r>
              <a:rPr lang="en-US" sz="31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curva 8 e 12 e </a:t>
            </a:r>
            <a:r>
              <a:rPr lang="en-US" sz="31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tra</a:t>
            </a:r>
            <a:r>
              <a:rPr lang="en-US" sz="31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curva 16 e curva 3</a:t>
            </a:r>
          </a:p>
        </p:txBody>
      </p:sp>
      <p:pic>
        <p:nvPicPr>
          <p:cNvPr id="6" name="Immagine 5" descr="Immagine che contiene arte&#10;&#10;Descrizione generata automaticamente con attendibilità media">
            <a:extLst>
              <a:ext uri="{FF2B5EF4-FFF2-40B4-BE49-F238E27FC236}">
                <a16:creationId xmlns:a16="http://schemas.microsoft.com/office/drawing/2014/main" id="{77CAA7BF-0182-C1CF-B07B-79DE7426D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81" y="1621011"/>
            <a:ext cx="10321865" cy="523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30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07E037-E60C-8DB3-E346-FDB6A1D5F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Document 16">
            <a:extLst>
              <a:ext uri="{FF2B5EF4-FFF2-40B4-BE49-F238E27FC236}">
                <a16:creationId xmlns:a16="http://schemas.microsoft.com/office/drawing/2014/main" id="{E64FAA30-CECE-5F3E-6CE7-D94D92C72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6B35806-C294-C125-0730-1B58EA4F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362"/>
            <a:ext cx="2840182" cy="239931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Differenza</a:t>
            </a:r>
            <a:r>
              <a:rPr lang="en-US" sz="32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di tempo </a:t>
            </a:r>
            <a:r>
              <a:rPr lang="en-US" sz="32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tra</a:t>
            </a:r>
            <a:r>
              <a:rPr lang="en-US" sz="32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qualifica</a:t>
            </a:r>
            <a:r>
              <a:rPr lang="en-US" sz="32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del venerid e </a:t>
            </a:r>
            <a:r>
              <a:rPr lang="en-US" sz="32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qualifica</a:t>
            </a:r>
            <a:r>
              <a:rPr lang="en-US" sz="32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del </a:t>
            </a:r>
            <a:r>
              <a:rPr lang="en-US" sz="32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sabato</a:t>
            </a:r>
            <a:endParaRPr lang="en-US" sz="3200" kern="1200" dirty="0">
              <a:solidFill>
                <a:srgbClr val="FFFFFF"/>
              </a:solidFill>
              <a:latin typeface="Aptos Black" panose="020B0004020202020204" pitchFamily="34" charset="0"/>
            </a:endParaRPr>
          </a:p>
        </p:txBody>
      </p:sp>
      <p:pic>
        <p:nvPicPr>
          <p:cNvPr id="7" name="Immagine 6" descr="Immagine che contiene schermata, linea, oscurità&#10;&#10;Descrizione generata automaticamente">
            <a:extLst>
              <a:ext uri="{FF2B5EF4-FFF2-40B4-BE49-F238E27FC236}">
                <a16:creationId xmlns:a16="http://schemas.microsoft.com/office/drawing/2014/main" id="{034E4180-B9ED-9F83-7FC5-509DC5633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509372"/>
            <a:ext cx="8198602" cy="405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54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Document 16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4C1D452-635E-1809-F68A-21605FD4E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7809"/>
            <a:ext cx="2840182" cy="237114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Differenza</a:t>
            </a:r>
            <a:r>
              <a:rPr lang="en-US" sz="32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di </a:t>
            </a:r>
            <a:r>
              <a:rPr lang="en-US" sz="32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passo</a:t>
            </a:r>
            <a:r>
              <a:rPr lang="en-US" sz="32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e </a:t>
            </a:r>
            <a:r>
              <a:rPr lang="en-US" sz="32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strategie</a:t>
            </a:r>
            <a:r>
              <a:rPr lang="en-US" sz="32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nella</a:t>
            </a:r>
            <a:r>
              <a:rPr lang="en-US" sz="32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gara</a:t>
            </a:r>
            <a:r>
              <a:rPr lang="en-US" sz="32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della</a:t>
            </a:r>
            <a:r>
              <a:rPr lang="en-US" sz="32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domenica</a:t>
            </a:r>
            <a:endParaRPr lang="en-US" sz="3200" kern="1200" dirty="0">
              <a:solidFill>
                <a:srgbClr val="FFFFFF"/>
              </a:solidFill>
              <a:latin typeface="Aptos Black" panose="020B0004020202020204" pitchFamily="34" charset="0"/>
            </a:endParaRPr>
          </a:p>
        </p:txBody>
      </p:sp>
      <p:pic>
        <p:nvPicPr>
          <p:cNvPr id="8" name="Immagine 7" descr="Immagine che contiene schermata, oscurità, linea, notte&#10;&#10;Descrizione generata automaticamente">
            <a:extLst>
              <a:ext uri="{FF2B5EF4-FFF2-40B4-BE49-F238E27FC236}">
                <a16:creationId xmlns:a16="http://schemas.microsoft.com/office/drawing/2014/main" id="{53BB43D3-AC70-C65E-1D6A-98598457B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079" y="1572968"/>
            <a:ext cx="8219939" cy="406886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ACB523D-DBC1-0967-AF7A-B49EABF28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5" y="3573164"/>
            <a:ext cx="2449154" cy="299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6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BE1CF"/>
            </a:gs>
            <a:gs pos="36000">
              <a:srgbClr val="BCDCD2"/>
            </a:gs>
            <a:gs pos="56000">
              <a:srgbClr val="ABDAE9"/>
            </a:gs>
            <a:gs pos="95000">
              <a:schemeClr val="accent1">
                <a:lumMod val="45000"/>
                <a:lumOff val="55000"/>
              </a:schemeClr>
            </a:gs>
            <a:gs pos="75000">
              <a:schemeClr val="accent1">
                <a:lumMod val="30000"/>
                <a:lumOff val="7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E34BE292-8B3C-488A-19D9-8C2AE437D1EC}"/>
              </a:ext>
            </a:extLst>
          </p:cNvPr>
          <p:cNvSpPr txBox="1"/>
          <p:nvPr/>
        </p:nvSpPr>
        <p:spPr>
          <a:xfrm>
            <a:off x="2127559" y="401746"/>
            <a:ext cx="7936880" cy="212365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it-IT" sz="6600" dirty="0">
                <a:solidFill>
                  <a:srgbClr val="181269"/>
                </a:solidFill>
                <a:latin typeface="Amasis MT Pro Black"/>
              </a:rPr>
              <a:t>Analizziamo ora le due pole</a:t>
            </a:r>
            <a:endParaRPr lang="it-IT" sz="6600" b="0" i="0" u="none" strike="noStrike" kern="1200" cap="none" spc="0" normalizeH="0" baseline="0" noProof="0" dirty="0">
              <a:ln>
                <a:noFill/>
              </a:ln>
              <a:solidFill>
                <a:srgbClr val="181269"/>
              </a:solidFill>
              <a:effectLst/>
              <a:uLnTx/>
              <a:uFillTx/>
              <a:latin typeface="Amasis MT Pro Black"/>
            </a:endParaRPr>
          </a:p>
        </p:txBody>
      </p:sp>
      <p:pic>
        <p:nvPicPr>
          <p:cNvPr id="7174" name="Picture 6" descr="Charles Leclerc ha tanti successi da pole position di Lando Norris quanti  ne ha Lando Norris. Hanno anche lo stesso numero di vittorie nel 2024. :  r/formula1">
            <a:extLst>
              <a:ext uri="{FF2B5EF4-FFF2-40B4-BE49-F238E27FC236}">
                <a16:creationId xmlns:a16="http://schemas.microsoft.com/office/drawing/2014/main" id="{12FC8AF9-6ECA-3B25-35A4-C2E574B36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205" y="2457017"/>
            <a:ext cx="7249588" cy="4077893"/>
          </a:xfrm>
          <a:prstGeom prst="rect">
            <a:avLst/>
          </a:prstGeom>
          <a:noFill/>
          <a:effectLst>
            <a:softEdge rad="254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2138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0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22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9A53A89-943D-70C0-E524-D4ADF01D4DEE}"/>
              </a:ext>
            </a:extLst>
          </p:cNvPr>
          <p:cNvSpPr txBox="1"/>
          <p:nvPr/>
        </p:nvSpPr>
        <p:spPr>
          <a:xfrm>
            <a:off x="828675" y="247207"/>
            <a:ext cx="10534650" cy="81740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sz="3600" dirty="0">
                <a:latin typeface="Aptos Black" panose="020B0004020202020204" pitchFamily="34" charset="0"/>
                <a:ea typeface="+mj-ea"/>
                <a:cs typeface="+mj-cs"/>
              </a:rPr>
              <a:t>I</a:t>
            </a:r>
            <a:r>
              <a:rPr lang="en-US" sz="3600" dirty="0">
                <a:latin typeface="Aptos Black" panose="020B0004020202020204" pitchFamily="34" charset="0"/>
                <a:ea typeface="+mj-ea"/>
                <a:cs typeface="+mj-cs"/>
              </a:rPr>
              <a:t>l </a:t>
            </a:r>
            <a:r>
              <a:rPr lang="en-US" sz="3600" dirty="0" err="1">
                <a:latin typeface="Aptos Black" panose="020B0004020202020204" pitchFamily="34" charset="0"/>
                <a:ea typeface="+mj-ea"/>
                <a:cs typeface="+mj-cs"/>
              </a:rPr>
              <a:t>distacco</a:t>
            </a:r>
            <a:r>
              <a:rPr lang="en-US" sz="3600" dirty="0">
                <a:latin typeface="Aptos Black" panose="020B0004020202020204" pitchFamily="34" charset="0"/>
                <a:ea typeface="+mj-ea"/>
                <a:cs typeface="+mj-cs"/>
              </a:rPr>
              <a:t> </a:t>
            </a:r>
            <a:r>
              <a:rPr lang="en-US" sz="3600" dirty="0" err="1">
                <a:latin typeface="Aptos Black" panose="020B0004020202020204" pitchFamily="34" charset="0"/>
                <a:ea typeface="+mj-ea"/>
                <a:cs typeface="+mj-cs"/>
              </a:rPr>
              <a:t>aumenta</a:t>
            </a:r>
            <a:r>
              <a:rPr lang="en-US" sz="3600" dirty="0">
                <a:latin typeface="Aptos Black" panose="020B0004020202020204" pitchFamily="34" charset="0"/>
                <a:ea typeface="+mj-ea"/>
                <a:cs typeface="+mj-cs"/>
              </a:rPr>
              <a:t> </a:t>
            </a:r>
            <a:r>
              <a:rPr lang="en-US" sz="3600" dirty="0" err="1">
                <a:latin typeface="Aptos Black" panose="020B0004020202020204" pitchFamily="34" charset="0"/>
                <a:ea typeface="+mj-ea"/>
                <a:cs typeface="+mj-cs"/>
              </a:rPr>
              <a:t>sensibilmente</a:t>
            </a:r>
            <a:r>
              <a:rPr lang="en-US" sz="3600" dirty="0">
                <a:latin typeface="Aptos Black" panose="020B0004020202020204" pitchFamily="34" charset="0"/>
                <a:ea typeface="+mj-ea"/>
                <a:cs typeface="+mj-cs"/>
              </a:rPr>
              <a:t> in </a:t>
            </a:r>
            <a:r>
              <a:rPr lang="en-US" sz="3600" dirty="0" err="1">
                <a:latin typeface="Aptos Black" panose="020B0004020202020204" pitchFamily="34" charset="0"/>
                <a:ea typeface="+mj-ea"/>
                <a:cs typeface="+mj-cs"/>
              </a:rPr>
              <a:t>alcuni</a:t>
            </a:r>
            <a:r>
              <a:rPr lang="en-US" sz="3600" dirty="0">
                <a:latin typeface="Aptos Black" panose="020B0004020202020204" pitchFamily="34" charset="0"/>
                <a:ea typeface="+mj-ea"/>
                <a:cs typeface="+mj-cs"/>
              </a:rPr>
              <a:t> </a:t>
            </a:r>
            <a:r>
              <a:rPr lang="en-US" sz="3600" dirty="0" err="1">
                <a:latin typeface="Aptos Black" panose="020B0004020202020204" pitchFamily="34" charset="0"/>
                <a:ea typeface="+mj-ea"/>
                <a:cs typeface="+mj-cs"/>
              </a:rPr>
              <a:t>punti</a:t>
            </a:r>
            <a:endParaRPr lang="en-US" sz="3600" kern="1200" dirty="0">
              <a:solidFill>
                <a:schemeClr val="tx1"/>
              </a:solidFill>
              <a:latin typeface="Aptos Black" panose="020B0004020202020204" pitchFamily="34" charset="0"/>
              <a:ea typeface="+mj-ea"/>
              <a:cs typeface="+mj-cs"/>
            </a:endParaRPr>
          </a:p>
        </p:txBody>
      </p:sp>
      <p:pic>
        <p:nvPicPr>
          <p:cNvPr id="5" name="Immagine 4" descr="Immagine che contiene linea, schermata&#10;&#10;Descrizione generata automaticamente">
            <a:extLst>
              <a:ext uri="{FF2B5EF4-FFF2-40B4-BE49-F238E27FC236}">
                <a16:creationId xmlns:a16="http://schemas.microsoft.com/office/drawing/2014/main" id="{6513E3C0-609F-53EF-5599-7ABF2D5D2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18" y="1338371"/>
            <a:ext cx="11150764" cy="551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454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A784835-DE4F-C67F-D7BA-543739C35410}"/>
              </a:ext>
            </a:extLst>
          </p:cNvPr>
          <p:cNvSpPr txBox="1"/>
          <p:nvPr/>
        </p:nvSpPr>
        <p:spPr>
          <a:xfrm>
            <a:off x="1043600" y="337098"/>
            <a:ext cx="10104797" cy="81740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Possiamo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confermarlo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guardando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i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punti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 in cui Leclerc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risulta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essere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sensibilmente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più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 lento</a:t>
            </a:r>
          </a:p>
        </p:txBody>
      </p:sp>
      <p:pic>
        <p:nvPicPr>
          <p:cNvPr id="5" name="Immagine 4" descr="Immagine che contiene fuochi d'artificio, oscurità&#10;&#10;Descrizione generata automaticamente">
            <a:extLst>
              <a:ext uri="{FF2B5EF4-FFF2-40B4-BE49-F238E27FC236}">
                <a16:creationId xmlns:a16="http://schemas.microsoft.com/office/drawing/2014/main" id="{4D4DD260-151A-4886-F33D-0789E84E5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55" y="1339200"/>
            <a:ext cx="11149089" cy="55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48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1E602122-5CD6-B3CD-93B7-F9485122730A}"/>
              </a:ext>
            </a:extLst>
          </p:cNvPr>
          <p:cNvSpPr txBox="1"/>
          <p:nvPr/>
        </p:nvSpPr>
        <p:spPr>
          <a:xfrm>
            <a:off x="1150226" y="257422"/>
            <a:ext cx="9891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latin typeface="Aptos Black" panose="020B0004020202020204" pitchFamily="34" charset="0"/>
              </a:rPr>
              <a:t>Analizziamo lo </a:t>
            </a:r>
            <a:r>
              <a:rPr lang="it-IT" sz="2800" dirty="0" err="1">
                <a:latin typeface="Aptos Black" panose="020B0004020202020204" pitchFamily="34" charset="0"/>
              </a:rPr>
              <a:t>snake</a:t>
            </a:r>
            <a:r>
              <a:rPr lang="it-IT" sz="2800" dirty="0">
                <a:latin typeface="Aptos Black" panose="020B0004020202020204" pitchFamily="34" charset="0"/>
              </a:rPr>
              <a:t> di curva 8 e la staccata di curva 12</a:t>
            </a:r>
          </a:p>
        </p:txBody>
      </p:sp>
      <p:pic>
        <p:nvPicPr>
          <p:cNvPr id="11" name="Immagine 10" descr="Immagine che contiene schermata, linea, notte&#10;&#10;Descrizione generata automaticamente">
            <a:extLst>
              <a:ext uri="{FF2B5EF4-FFF2-40B4-BE49-F238E27FC236}">
                <a16:creationId xmlns:a16="http://schemas.microsoft.com/office/drawing/2014/main" id="{D8328A71-1094-48B4-86CC-A01064371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600" y="770400"/>
            <a:ext cx="9234847" cy="609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855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B9C7F3-CDA3-07AC-40B8-27F5C0FFE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04ACB706-4A4F-640F-5A0E-AE04BE9407DC}"/>
              </a:ext>
            </a:extLst>
          </p:cNvPr>
          <p:cNvSpPr txBox="1"/>
          <p:nvPr/>
        </p:nvSpPr>
        <p:spPr>
          <a:xfrm>
            <a:off x="1022480" y="247180"/>
            <a:ext cx="10147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latin typeface="Aptos Black" panose="020B0004020202020204" pitchFamily="34" charset="0"/>
              </a:rPr>
              <a:t>Analizziamo ora invece il curvone 19, veloce ed in appoggio </a:t>
            </a:r>
          </a:p>
        </p:txBody>
      </p:sp>
      <p:pic>
        <p:nvPicPr>
          <p:cNvPr id="3" name="Immagine 2" descr="Immagine che contiene schermata, linea, notte&#10;&#10;Descrizione generata automaticamente">
            <a:extLst>
              <a:ext uri="{FF2B5EF4-FFF2-40B4-BE49-F238E27FC236}">
                <a16:creationId xmlns:a16="http://schemas.microsoft.com/office/drawing/2014/main" id="{819D4FF1-38ED-FBDA-897B-69732C537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600" y="770400"/>
            <a:ext cx="9234847" cy="609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91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6D6CDF-C512-4739-B158-55EE955E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503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A9ACD79-DB70-5CAC-93CD-C06A2F2AD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3" y="670559"/>
            <a:ext cx="4683321" cy="2148841"/>
          </a:xfrm>
        </p:spPr>
        <p:txBody>
          <a:bodyPr anchor="t">
            <a:normAutofit/>
          </a:bodyPr>
          <a:lstStyle/>
          <a:p>
            <a:r>
              <a:rPr lang="it-IT" dirty="0">
                <a:latin typeface="Aptos Black" panose="020B0004020202020204" pitchFamily="34" charset="0"/>
              </a:rPr>
              <a:t>Obbiettivo degli ingegneri di F1 </a:t>
            </a:r>
          </a:p>
        </p:txBody>
      </p:sp>
      <p:pic>
        <p:nvPicPr>
          <p:cNvPr id="5" name="Immagine 4" descr="Immagine che contiene ruota, pneumatico, Ricambio auto, veicolo&#10;&#10;Descrizione generata automaticamente">
            <a:extLst>
              <a:ext uri="{FF2B5EF4-FFF2-40B4-BE49-F238E27FC236}">
                <a16:creationId xmlns:a16="http://schemas.microsoft.com/office/drawing/2014/main" id="{B94263A9-5B67-BC78-0750-FB59B40F6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"/>
          <a:stretch/>
        </p:blipFill>
        <p:spPr>
          <a:xfrm>
            <a:off x="0" y="2962274"/>
            <a:ext cx="6448424" cy="3752849"/>
          </a:xfrm>
          <a:custGeom>
            <a:avLst/>
            <a:gdLst/>
            <a:ahLst/>
            <a:cxnLst/>
            <a:rect l="l" t="t" r="r" b="b"/>
            <a:pathLst>
              <a:path w="6448424" h="3752849">
                <a:moveTo>
                  <a:pt x="0" y="0"/>
                </a:moveTo>
                <a:lnTo>
                  <a:pt x="137978" y="22215"/>
                </a:lnTo>
                <a:cubicBezTo>
                  <a:pt x="196046" y="32277"/>
                  <a:pt x="252469" y="42437"/>
                  <a:pt x="295660" y="49771"/>
                </a:cubicBezTo>
                <a:cubicBezTo>
                  <a:pt x="364885" y="66610"/>
                  <a:pt x="403214" y="32071"/>
                  <a:pt x="456941" y="65635"/>
                </a:cubicBezTo>
                <a:cubicBezTo>
                  <a:pt x="529612" y="69090"/>
                  <a:pt x="662508" y="71245"/>
                  <a:pt x="731691" y="70501"/>
                </a:cubicBezTo>
                <a:cubicBezTo>
                  <a:pt x="768741" y="62400"/>
                  <a:pt x="808263" y="64633"/>
                  <a:pt x="841820" y="61171"/>
                </a:cubicBezTo>
                <a:cubicBezTo>
                  <a:pt x="958973" y="43639"/>
                  <a:pt x="1009730" y="45863"/>
                  <a:pt x="1068219" y="39136"/>
                </a:cubicBezTo>
                <a:cubicBezTo>
                  <a:pt x="1104329" y="33447"/>
                  <a:pt x="1156536" y="44203"/>
                  <a:pt x="1174190" y="38808"/>
                </a:cubicBezTo>
                <a:cubicBezTo>
                  <a:pt x="1188943" y="36385"/>
                  <a:pt x="1213832" y="14880"/>
                  <a:pt x="1225923" y="34507"/>
                </a:cubicBezTo>
                <a:cubicBezTo>
                  <a:pt x="1305283" y="8501"/>
                  <a:pt x="1319617" y="30839"/>
                  <a:pt x="1385617" y="18003"/>
                </a:cubicBezTo>
                <a:cubicBezTo>
                  <a:pt x="1461876" y="-26747"/>
                  <a:pt x="1519510" y="56342"/>
                  <a:pt x="1563967" y="4638"/>
                </a:cubicBezTo>
                <a:lnTo>
                  <a:pt x="1676634" y="10582"/>
                </a:lnTo>
                <a:lnTo>
                  <a:pt x="1769429" y="20265"/>
                </a:lnTo>
                <a:cubicBezTo>
                  <a:pt x="1790625" y="23534"/>
                  <a:pt x="1880369" y="18448"/>
                  <a:pt x="1900584" y="27732"/>
                </a:cubicBezTo>
                <a:cubicBezTo>
                  <a:pt x="2072430" y="22762"/>
                  <a:pt x="2014935" y="5831"/>
                  <a:pt x="2127041" y="22101"/>
                </a:cubicBezTo>
                <a:cubicBezTo>
                  <a:pt x="2168847" y="65820"/>
                  <a:pt x="2153052" y="28773"/>
                  <a:pt x="2211644" y="44507"/>
                </a:cubicBezTo>
                <a:cubicBezTo>
                  <a:pt x="2211201" y="9921"/>
                  <a:pt x="2277596" y="73686"/>
                  <a:pt x="2299605" y="38004"/>
                </a:cubicBezTo>
                <a:cubicBezTo>
                  <a:pt x="2309570" y="41997"/>
                  <a:pt x="2318531" y="46991"/>
                  <a:pt x="2327359" y="52270"/>
                </a:cubicBezTo>
                <a:lnTo>
                  <a:pt x="2331995" y="55017"/>
                </a:lnTo>
                <a:lnTo>
                  <a:pt x="2353777" y="59755"/>
                </a:lnTo>
                <a:lnTo>
                  <a:pt x="2355893" y="68914"/>
                </a:lnTo>
                <a:lnTo>
                  <a:pt x="2385794" y="81650"/>
                </a:lnTo>
                <a:cubicBezTo>
                  <a:pt x="2397613" y="85211"/>
                  <a:pt x="2411061" y="87627"/>
                  <a:pt x="2427010" y="88184"/>
                </a:cubicBezTo>
                <a:cubicBezTo>
                  <a:pt x="2486314" y="76422"/>
                  <a:pt x="2553170" y="126870"/>
                  <a:pt x="2627153" y="110451"/>
                </a:cubicBezTo>
                <a:cubicBezTo>
                  <a:pt x="2653722" y="107383"/>
                  <a:pt x="2732043" y="116068"/>
                  <a:pt x="2744462" y="128780"/>
                </a:cubicBezTo>
                <a:cubicBezTo>
                  <a:pt x="2760299" y="132873"/>
                  <a:pt x="2780248" y="130843"/>
                  <a:pt x="2785202" y="143610"/>
                </a:cubicBezTo>
                <a:cubicBezTo>
                  <a:pt x="2794558" y="159316"/>
                  <a:pt x="2856498" y="142821"/>
                  <a:pt x="2844667" y="159029"/>
                </a:cubicBezTo>
                <a:cubicBezTo>
                  <a:pt x="2888530" y="147871"/>
                  <a:pt x="2914187" y="181391"/>
                  <a:pt x="2946649" y="192330"/>
                </a:cubicBezTo>
                <a:cubicBezTo>
                  <a:pt x="2981872" y="180417"/>
                  <a:pt x="3015239" y="215115"/>
                  <a:pt x="3088812" y="226485"/>
                </a:cubicBezTo>
                <a:cubicBezTo>
                  <a:pt x="3127734" y="212524"/>
                  <a:pt x="3138301" y="234381"/>
                  <a:pt x="3208669" y="217774"/>
                </a:cubicBezTo>
                <a:cubicBezTo>
                  <a:pt x="3242208" y="219284"/>
                  <a:pt x="3229623" y="233297"/>
                  <a:pt x="3290045" y="235553"/>
                </a:cubicBezTo>
                <a:cubicBezTo>
                  <a:pt x="3399655" y="215239"/>
                  <a:pt x="3444518" y="245862"/>
                  <a:pt x="3529335" y="249571"/>
                </a:cubicBezTo>
                <a:cubicBezTo>
                  <a:pt x="3623697" y="257405"/>
                  <a:pt x="3587652" y="268832"/>
                  <a:pt x="3716766" y="252690"/>
                </a:cubicBezTo>
                <a:cubicBezTo>
                  <a:pt x="3723469" y="267318"/>
                  <a:pt x="3737863" y="269842"/>
                  <a:pt x="3765333" y="266823"/>
                </a:cubicBezTo>
                <a:cubicBezTo>
                  <a:pt x="3810754" y="271601"/>
                  <a:pt x="3792745" y="303866"/>
                  <a:pt x="3846897" y="290090"/>
                </a:cubicBezTo>
                <a:cubicBezTo>
                  <a:pt x="3830941" y="306608"/>
                  <a:pt x="3929114" y="308026"/>
                  <a:pt x="3900217" y="323590"/>
                </a:cubicBezTo>
                <a:cubicBezTo>
                  <a:pt x="3922367" y="343425"/>
                  <a:pt x="3948574" y="318948"/>
                  <a:pt x="3971444" y="336662"/>
                </a:cubicBezTo>
                <a:cubicBezTo>
                  <a:pt x="4002781" y="344193"/>
                  <a:pt x="3960997" y="315419"/>
                  <a:pt x="3997868" y="318867"/>
                </a:cubicBezTo>
                <a:cubicBezTo>
                  <a:pt x="4041159" y="326219"/>
                  <a:pt x="4055435" y="293981"/>
                  <a:pt x="4070852" y="339615"/>
                </a:cubicBezTo>
                <a:cubicBezTo>
                  <a:pt x="4121286" y="335828"/>
                  <a:pt x="4121920" y="355506"/>
                  <a:pt x="4180483" y="373369"/>
                </a:cubicBezTo>
                <a:cubicBezTo>
                  <a:pt x="4211379" y="366707"/>
                  <a:pt x="4230171" y="374664"/>
                  <a:pt x="4246264" y="387458"/>
                </a:cubicBezTo>
                <a:cubicBezTo>
                  <a:pt x="4308508" y="393310"/>
                  <a:pt x="4357326" y="416142"/>
                  <a:pt x="4423169" y="431783"/>
                </a:cubicBezTo>
                <a:lnTo>
                  <a:pt x="4446752" y="435383"/>
                </a:lnTo>
                <a:lnTo>
                  <a:pt x="4446954" y="435566"/>
                </a:lnTo>
                <a:cubicBezTo>
                  <a:pt x="4508528" y="480137"/>
                  <a:pt x="4617740" y="529869"/>
                  <a:pt x="4662523" y="553169"/>
                </a:cubicBezTo>
                <a:cubicBezTo>
                  <a:pt x="4720320" y="547046"/>
                  <a:pt x="4678644" y="560102"/>
                  <a:pt x="4715641" y="575354"/>
                </a:cubicBezTo>
                <a:cubicBezTo>
                  <a:pt x="4682056" y="593278"/>
                  <a:pt x="4768370" y="586520"/>
                  <a:pt x="4742071" y="614016"/>
                </a:cubicBezTo>
                <a:cubicBezTo>
                  <a:pt x="4749637" y="615922"/>
                  <a:pt x="4757797" y="616899"/>
                  <a:pt x="4766183" y="617675"/>
                </a:cubicBezTo>
                <a:lnTo>
                  <a:pt x="4770562" y="618094"/>
                </a:lnTo>
                <a:lnTo>
                  <a:pt x="4783240" y="624350"/>
                </a:lnTo>
                <a:lnTo>
                  <a:pt x="4792882" y="620401"/>
                </a:lnTo>
                <a:lnTo>
                  <a:pt x="4816310" y="625721"/>
                </a:lnTo>
                <a:cubicBezTo>
                  <a:pt x="4824144" y="628595"/>
                  <a:pt x="4831482" y="632720"/>
                  <a:pt x="4837953" y="638824"/>
                </a:cubicBezTo>
                <a:cubicBezTo>
                  <a:pt x="4848645" y="668753"/>
                  <a:pt x="4922266" y="669148"/>
                  <a:pt x="4933914" y="707398"/>
                </a:cubicBezTo>
                <a:cubicBezTo>
                  <a:pt x="4940833" y="719653"/>
                  <a:pt x="4978358" y="746502"/>
                  <a:pt x="4995259" y="744825"/>
                </a:cubicBezTo>
                <a:cubicBezTo>
                  <a:pt x="5005107" y="749034"/>
                  <a:pt x="5010567" y="758092"/>
                  <a:pt x="5024744" y="753396"/>
                </a:cubicBezTo>
                <a:cubicBezTo>
                  <a:pt x="5047511" y="761361"/>
                  <a:pt x="5109162" y="783016"/>
                  <a:pt x="5131877" y="792613"/>
                </a:cubicBezTo>
                <a:cubicBezTo>
                  <a:pt x="5132671" y="802792"/>
                  <a:pt x="5144554" y="806683"/>
                  <a:pt x="5161031" y="810975"/>
                </a:cubicBezTo>
                <a:lnTo>
                  <a:pt x="5176815" y="815342"/>
                </a:lnTo>
                <a:lnTo>
                  <a:pt x="5180064" y="831233"/>
                </a:lnTo>
                <a:cubicBezTo>
                  <a:pt x="5202966" y="819270"/>
                  <a:pt x="5188976" y="863361"/>
                  <a:pt x="5215059" y="865080"/>
                </a:cubicBezTo>
                <a:cubicBezTo>
                  <a:pt x="5235765" y="864786"/>
                  <a:pt x="5236347" y="878098"/>
                  <a:pt x="5245643" y="887119"/>
                </a:cubicBezTo>
                <a:cubicBezTo>
                  <a:pt x="5267660" y="891609"/>
                  <a:pt x="5295742" y="939348"/>
                  <a:pt x="5295952" y="957174"/>
                </a:cubicBezTo>
                <a:cubicBezTo>
                  <a:pt x="5284322" y="1008946"/>
                  <a:pt x="5374979" y="1038019"/>
                  <a:pt x="5367826" y="1079140"/>
                </a:cubicBezTo>
                <a:cubicBezTo>
                  <a:pt x="5371668" y="1089190"/>
                  <a:pt x="5377921" y="1097135"/>
                  <a:pt x="5385646" y="1103730"/>
                </a:cubicBezTo>
                <a:lnTo>
                  <a:pt x="5410965" y="1119397"/>
                </a:lnTo>
                <a:lnTo>
                  <a:pt x="5436960" y="1130910"/>
                </a:lnTo>
                <a:lnTo>
                  <a:pt x="5442083" y="1133134"/>
                </a:lnTo>
                <a:cubicBezTo>
                  <a:pt x="5451910" y="1137346"/>
                  <a:pt x="5457170" y="1169188"/>
                  <a:pt x="5465219" y="1174479"/>
                </a:cubicBezTo>
                <a:cubicBezTo>
                  <a:pt x="5488744" y="1195184"/>
                  <a:pt x="5467141" y="1223401"/>
                  <a:pt x="5488171" y="1238604"/>
                </a:cubicBezTo>
                <a:cubicBezTo>
                  <a:pt x="5523491" y="1271811"/>
                  <a:pt x="5486623" y="1305961"/>
                  <a:pt x="5562172" y="1320840"/>
                </a:cubicBezTo>
                <a:cubicBezTo>
                  <a:pt x="5601634" y="1385316"/>
                  <a:pt x="5636528" y="1453139"/>
                  <a:pt x="5686905" y="1512529"/>
                </a:cubicBezTo>
                <a:cubicBezTo>
                  <a:pt x="5729049" y="1575678"/>
                  <a:pt x="5699691" y="1553768"/>
                  <a:pt x="5748726" y="1623716"/>
                </a:cubicBezTo>
                <a:cubicBezTo>
                  <a:pt x="5783098" y="1689734"/>
                  <a:pt x="5789710" y="1639740"/>
                  <a:pt x="5842593" y="1726595"/>
                </a:cubicBezTo>
                <a:cubicBezTo>
                  <a:pt x="5837824" y="1733043"/>
                  <a:pt x="5862023" y="1845188"/>
                  <a:pt x="5861042" y="1851837"/>
                </a:cubicBezTo>
                <a:cubicBezTo>
                  <a:pt x="5874156" y="1887981"/>
                  <a:pt x="5901790" y="1919218"/>
                  <a:pt x="5921290" y="1943460"/>
                </a:cubicBezTo>
                <a:lnTo>
                  <a:pt x="5978046" y="1997284"/>
                </a:lnTo>
                <a:lnTo>
                  <a:pt x="5992479" y="2056720"/>
                </a:lnTo>
                <a:cubicBezTo>
                  <a:pt x="6011078" y="2079033"/>
                  <a:pt x="6072687" y="2117397"/>
                  <a:pt x="6089639" y="2131171"/>
                </a:cubicBezTo>
                <a:lnTo>
                  <a:pt x="6094199" y="2139379"/>
                </a:lnTo>
                <a:lnTo>
                  <a:pt x="6094822" y="2139386"/>
                </a:lnTo>
                <a:cubicBezTo>
                  <a:pt x="6096947" y="2140841"/>
                  <a:pt x="6098876" y="2143416"/>
                  <a:pt x="6100692" y="2147736"/>
                </a:cubicBezTo>
                <a:lnTo>
                  <a:pt x="6102516" y="2154343"/>
                </a:lnTo>
                <a:lnTo>
                  <a:pt x="6111361" y="2170264"/>
                </a:lnTo>
                <a:lnTo>
                  <a:pt x="6215475" y="2270153"/>
                </a:lnTo>
                <a:lnTo>
                  <a:pt x="6255966" y="2335401"/>
                </a:lnTo>
                <a:lnTo>
                  <a:pt x="6272711" y="2385144"/>
                </a:lnTo>
                <a:cubicBezTo>
                  <a:pt x="6282320" y="2406495"/>
                  <a:pt x="6299066" y="2405139"/>
                  <a:pt x="6304347" y="2439388"/>
                </a:cubicBezTo>
                <a:cubicBezTo>
                  <a:pt x="6297131" y="2486231"/>
                  <a:pt x="6325530" y="2500962"/>
                  <a:pt x="6326729" y="2549400"/>
                </a:cubicBezTo>
                <a:cubicBezTo>
                  <a:pt x="6325926" y="2572066"/>
                  <a:pt x="6339111" y="2599957"/>
                  <a:pt x="6344663" y="2628839"/>
                </a:cubicBezTo>
                <a:lnTo>
                  <a:pt x="6375811" y="2639204"/>
                </a:lnTo>
                <a:cubicBezTo>
                  <a:pt x="6375427" y="2643533"/>
                  <a:pt x="6375041" y="2647863"/>
                  <a:pt x="6374657" y="2652193"/>
                </a:cubicBezTo>
                <a:cubicBezTo>
                  <a:pt x="6373555" y="2658134"/>
                  <a:pt x="6371943" y="2662665"/>
                  <a:pt x="6369740" y="2664642"/>
                </a:cubicBezTo>
                <a:cubicBezTo>
                  <a:pt x="6368032" y="2674540"/>
                  <a:pt x="6371528" y="2686899"/>
                  <a:pt x="6361964" y="2690172"/>
                </a:cubicBezTo>
                <a:cubicBezTo>
                  <a:pt x="6350507" y="2696218"/>
                  <a:pt x="6369375" y="2734440"/>
                  <a:pt x="6355511" y="2727335"/>
                </a:cubicBezTo>
                <a:cubicBezTo>
                  <a:pt x="6358746" y="2734104"/>
                  <a:pt x="6360434" y="2742096"/>
                  <a:pt x="6361058" y="2750592"/>
                </a:cubicBezTo>
                <a:cubicBezTo>
                  <a:pt x="6361013" y="2751998"/>
                  <a:pt x="6360970" y="2753408"/>
                  <a:pt x="6360926" y="2754814"/>
                </a:cubicBezTo>
                <a:lnTo>
                  <a:pt x="6339285" y="2810353"/>
                </a:lnTo>
                <a:cubicBezTo>
                  <a:pt x="6360091" y="2854187"/>
                  <a:pt x="6313103" y="2870086"/>
                  <a:pt x="6325672" y="2908809"/>
                </a:cubicBezTo>
                <a:cubicBezTo>
                  <a:pt x="6341563" y="2966972"/>
                  <a:pt x="6291836" y="2935388"/>
                  <a:pt x="6333498" y="3009772"/>
                </a:cubicBezTo>
                <a:cubicBezTo>
                  <a:pt x="6345476" y="3039254"/>
                  <a:pt x="6345955" y="3068963"/>
                  <a:pt x="6334947" y="3095405"/>
                </a:cubicBezTo>
                <a:lnTo>
                  <a:pt x="6344768" y="3155941"/>
                </a:lnTo>
                <a:cubicBezTo>
                  <a:pt x="6348643" y="3153663"/>
                  <a:pt x="6311793" y="3186588"/>
                  <a:pt x="6314754" y="3197987"/>
                </a:cubicBezTo>
                <a:cubicBezTo>
                  <a:pt x="6318695" y="3221971"/>
                  <a:pt x="6319257" y="3226752"/>
                  <a:pt x="6304230" y="3239690"/>
                </a:cubicBezTo>
                <a:cubicBezTo>
                  <a:pt x="6306321" y="3248567"/>
                  <a:pt x="6307305" y="3254005"/>
                  <a:pt x="6308837" y="3264003"/>
                </a:cubicBezTo>
                <a:cubicBezTo>
                  <a:pt x="6301812" y="3288243"/>
                  <a:pt x="6298529" y="3302527"/>
                  <a:pt x="6309285" y="3324103"/>
                </a:cubicBezTo>
                <a:cubicBezTo>
                  <a:pt x="6301188" y="3343007"/>
                  <a:pt x="6329285" y="3359307"/>
                  <a:pt x="6342503" y="3405661"/>
                </a:cubicBezTo>
                <a:cubicBezTo>
                  <a:pt x="6338012" y="3447477"/>
                  <a:pt x="6408325" y="3505721"/>
                  <a:pt x="6401531" y="3550593"/>
                </a:cubicBezTo>
                <a:cubicBezTo>
                  <a:pt x="6395655" y="3579549"/>
                  <a:pt x="6423437" y="3594758"/>
                  <a:pt x="6427705" y="3624684"/>
                </a:cubicBezTo>
                <a:cubicBezTo>
                  <a:pt x="6416402" y="3629199"/>
                  <a:pt x="6435787" y="3639516"/>
                  <a:pt x="6448424" y="3657106"/>
                </a:cubicBezTo>
                <a:lnTo>
                  <a:pt x="6444014" y="3752742"/>
                </a:lnTo>
                <a:cubicBezTo>
                  <a:pt x="6443990" y="3752777"/>
                  <a:pt x="6443967" y="3752813"/>
                  <a:pt x="6443946" y="3752849"/>
                </a:cubicBezTo>
                <a:lnTo>
                  <a:pt x="0" y="3752849"/>
                </a:lnTo>
                <a:close/>
              </a:path>
            </a:pathLst>
          </a:cu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129BE66-2767-DD35-2CA2-8BB34532B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7004" y="670559"/>
            <a:ext cx="4555782" cy="54450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z="2400" dirty="0"/>
              <a:t>Ogni anno le squadre cercano di fare macchine  sempre più veloci, migliorando i tempi di anno.</a:t>
            </a:r>
          </a:p>
          <a:p>
            <a:r>
              <a:rPr lang="it-IT" sz="2400" dirty="0"/>
              <a:t>Siccome sono altamente complesse, ogni minimo errore causa perdite importanti nei confronti degli avversari.</a:t>
            </a:r>
          </a:p>
          <a:p>
            <a:r>
              <a:rPr lang="it-IT" sz="2400" dirty="0"/>
              <a:t>Tendenzialmente chi azzecca per primo la macchina ha un grande vantaggio e domina per anni sugli avversari </a:t>
            </a:r>
            <a:r>
              <a:rPr lang="it-IT" sz="2400" dirty="0">
                <a:sym typeface="Wingdings" panose="05000000000000000000" pitchFamily="2" charset="2"/>
              </a:rPr>
              <a:t> c</a:t>
            </a:r>
            <a:r>
              <a:rPr lang="it-IT" sz="2400" dirty="0"/>
              <a:t>ambio di regolamento ogni tot anni per riportare tutte le squadre allo stesso livello</a:t>
            </a:r>
          </a:p>
        </p:txBody>
      </p:sp>
    </p:spTree>
    <p:extLst>
      <p:ext uri="{BB962C8B-B14F-4D97-AF65-F5344CB8AC3E}">
        <p14:creationId xmlns:p14="http://schemas.microsoft.com/office/powerpoint/2010/main" val="20746211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166AA0-F166-D3C9-BB0B-2663AED8C98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0" name="Rectangle 8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CasellaDiTesto 1">
            <a:extLst>
              <a:ext uri="{FF2B5EF4-FFF2-40B4-BE49-F238E27FC236}">
                <a16:creationId xmlns:a16="http://schemas.microsoft.com/office/drawing/2014/main" id="{E030B8A9-E37C-E042-BCB9-7D7E428FB6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3027397"/>
              </p:ext>
            </p:extLst>
          </p:nvPr>
        </p:nvGraphicFramePr>
        <p:xfrm>
          <a:off x="238760" y="995680"/>
          <a:ext cx="11465560" cy="5191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45989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4C37980-1A88-409B-A1E5-220C84324065}"/>
              </a:ext>
            </a:extLst>
          </p:cNvPr>
          <p:cNvSpPr txBox="1"/>
          <p:nvPr/>
        </p:nvSpPr>
        <p:spPr>
          <a:xfrm>
            <a:off x="1113810" y="2960716"/>
            <a:ext cx="4036334" cy="23876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Grazie per l’attenzione</a:t>
            </a:r>
          </a:p>
        </p:txBody>
      </p:sp>
      <p:grpSp>
        <p:nvGrpSpPr>
          <p:cNvPr id="8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1EC642E-02B4-EC8A-78EA-083A48FDB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130" y="666728"/>
            <a:ext cx="3798725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50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EC829ED-5DB5-2C97-9DBE-3152EA80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Rapporti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di forza (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intesi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come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distanza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sul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giro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secco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dagli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altri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)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dei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4 top team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nelle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gare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del 2024</a:t>
            </a:r>
          </a:p>
        </p:txBody>
      </p:sp>
      <p:pic>
        <p:nvPicPr>
          <p:cNvPr id="17" name="Segnaposto contenuto 10" descr="Immagine che contiene linea&#10;&#10;Descrizione generata automaticamente">
            <a:extLst>
              <a:ext uri="{FF2B5EF4-FFF2-40B4-BE49-F238E27FC236}">
                <a16:creationId xmlns:a16="http://schemas.microsoft.com/office/drawing/2014/main" id="{9E3A277C-CD74-4011-AB84-ABAB9221D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94" y="1311816"/>
            <a:ext cx="10080000" cy="549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377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6C8B5C-A86E-A9B2-AB2C-E2BC405C8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041E884-6055-972F-998C-849658C26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11DFD74-6761-E05C-9AA8-0FD1F0312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8C1C5FD-A0D6-C2D8-E742-A76E5B3F3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Rapporti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di forza (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intesi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come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distanza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sul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giro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secco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dagli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altri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)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dei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4 top team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nelle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gare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del 2024</a:t>
            </a:r>
          </a:p>
        </p:txBody>
      </p:sp>
      <p:pic>
        <p:nvPicPr>
          <p:cNvPr id="6" name="Immagine 5" descr="Immagine che contiene schermata, linea, luce, notte&#10;&#10;Descrizione generata automaticamente">
            <a:extLst>
              <a:ext uri="{FF2B5EF4-FFF2-40B4-BE49-F238E27FC236}">
                <a16:creationId xmlns:a16="http://schemas.microsoft.com/office/drawing/2014/main" id="{77645F1C-A7EA-8315-9621-E2CA214A7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00" y="1311817"/>
            <a:ext cx="10086566" cy="549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496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5684F7-B33F-1FEE-EEF0-E4865FD4B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39F86FB-DE05-AD27-2B9C-0153A9C5B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DB24113-DEE0-4ACE-36C3-4F10358B8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C5D8C2E-CDE6-4650-44F5-6671CE14E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Rapporti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di forza (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intesi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come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distanza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sul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giro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secco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dagli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altri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)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dei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4 top team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nelle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gare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del 2024</a:t>
            </a:r>
          </a:p>
        </p:txBody>
      </p:sp>
      <p:pic>
        <p:nvPicPr>
          <p:cNvPr id="6" name="Immagine 5" descr="Immagine che contiene schermata, linea&#10;&#10;Descrizione generata automaticamente">
            <a:extLst>
              <a:ext uri="{FF2B5EF4-FFF2-40B4-BE49-F238E27FC236}">
                <a16:creationId xmlns:a16="http://schemas.microsoft.com/office/drawing/2014/main" id="{91D5F232-DE82-CE56-F05A-650F4CAFD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42" y="1311817"/>
            <a:ext cx="10080115" cy="549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00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E6CA01B-0DEB-4E9A-9768-B728DA42C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B6426F2-9790-2A3D-63A2-879B3A972696}"/>
              </a:ext>
            </a:extLst>
          </p:cNvPr>
          <p:cNvSpPr txBox="1">
            <a:spLocks/>
          </p:cNvSpPr>
          <p:nvPr/>
        </p:nvSpPr>
        <p:spPr>
          <a:xfrm>
            <a:off x="2514947" y="544951"/>
            <a:ext cx="9321447" cy="11810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 err="1">
                <a:latin typeface="Aptos Black" panose="020B0004020202020204" pitchFamily="34" charset="0"/>
                <a:cs typeface="Aharoni" panose="02010803020104030203" pitchFamily="2" charset="-79"/>
              </a:rPr>
              <a:t>Perché</a:t>
            </a:r>
            <a:r>
              <a:rPr lang="en-US" dirty="0">
                <a:latin typeface="Aptos Black" panose="020B0004020202020204" pitchFamily="34" charset="0"/>
                <a:cs typeface="Aharoni" panose="02010803020104030203" pitchFamily="2" charset="-79"/>
              </a:rPr>
              <a:t> </a:t>
            </a:r>
            <a:r>
              <a:rPr lang="en-US" dirty="0" err="1">
                <a:latin typeface="Aptos Black" panose="020B0004020202020204" pitchFamily="34" charset="0"/>
                <a:cs typeface="Aharoni" panose="02010803020104030203" pitchFamily="2" charset="-79"/>
              </a:rPr>
              <a:t>vogliamo</a:t>
            </a:r>
            <a:r>
              <a:rPr lang="en-US" dirty="0">
                <a:latin typeface="Aptos Black" panose="020B0004020202020204" pitchFamily="34" charset="0"/>
                <a:cs typeface="Aharoni" panose="02010803020104030203" pitchFamily="2" charset="-79"/>
              </a:rPr>
              <a:t> fare un </a:t>
            </a:r>
            <a:r>
              <a:rPr lang="en-US" dirty="0" err="1">
                <a:latin typeface="Aptos Black" panose="020B0004020202020204" pitchFamily="34" charset="0"/>
                <a:cs typeface="Aharoni" panose="02010803020104030203" pitchFamily="2" charset="-79"/>
              </a:rPr>
              <a:t>confronto</a:t>
            </a:r>
            <a:r>
              <a:rPr lang="en-US" dirty="0">
                <a:latin typeface="Aptos Black" panose="020B0004020202020204" pitchFamily="34" charset="0"/>
                <a:cs typeface="Aharoni" panose="02010803020104030203" pitchFamily="2" charset="-79"/>
              </a:rPr>
              <a:t> </a:t>
            </a:r>
            <a:r>
              <a:rPr lang="en-US" dirty="0" err="1">
                <a:latin typeface="Aptos Black" panose="020B0004020202020204" pitchFamily="34" charset="0"/>
                <a:cs typeface="Aharoni" panose="02010803020104030203" pitchFamily="2" charset="-79"/>
              </a:rPr>
              <a:t>nei</a:t>
            </a:r>
            <a:r>
              <a:rPr lang="en-US" dirty="0">
                <a:latin typeface="Aptos Black" panose="020B0004020202020204" pitchFamily="34" charset="0"/>
                <a:cs typeface="Aharoni" panose="02010803020104030203" pitchFamily="2" charset="-79"/>
              </a:rPr>
              <a:t> due anni proprio ad Austin?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57D8C8E-634E-4E83-9657-225A4DFE4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4155"/>
            <a:ext cx="2514948" cy="2174333"/>
            <a:chOff x="-305" y="-4155"/>
            <a:chExt cx="2514948" cy="2174333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D5D1578-BE90-4A7E-9856-BB4025E5A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8ADDDE1-EC05-4BE5-9866-89714E0B73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118A52-E1FF-455C-B1A1-1CF50EE05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0E1677B-677B-48F1-971D-9E7F3CA51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3" name="Immagine 12">
            <a:extLst>
              <a:ext uri="{FF2B5EF4-FFF2-40B4-BE49-F238E27FC236}">
                <a16:creationId xmlns:a16="http://schemas.microsoft.com/office/drawing/2014/main" id="{25B212C6-17A3-B3EB-9745-71056A397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32" y="2170177"/>
            <a:ext cx="1850876" cy="3583111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B9F2A08-ADFF-BBAC-C9F2-A92266565299}"/>
              </a:ext>
            </a:extLst>
          </p:cNvPr>
          <p:cNvSpPr txBox="1">
            <a:spLocks/>
          </p:cNvSpPr>
          <p:nvPr/>
        </p:nvSpPr>
        <p:spPr>
          <a:xfrm>
            <a:off x="2627700" y="4409440"/>
            <a:ext cx="8436540" cy="145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cs typeface="Aharoni" panose="02010803020104030203" pitchFamily="2" charset="-79"/>
              </a:rPr>
              <a:t>Nel mondo </a:t>
            </a:r>
            <a:r>
              <a:rPr lang="en-US" sz="2400" b="1" dirty="0" err="1">
                <a:cs typeface="Aharoni" panose="02010803020104030203" pitchFamily="2" charset="-79"/>
              </a:rPr>
              <a:t>della</a:t>
            </a:r>
            <a:r>
              <a:rPr lang="en-US" sz="2400" b="1" dirty="0">
                <a:cs typeface="Aharoni" panose="02010803020104030203" pitchFamily="2" charset="-79"/>
              </a:rPr>
              <a:t> F1 2.4 secondi </a:t>
            </a:r>
            <a:r>
              <a:rPr lang="en-US" sz="2400" b="1" dirty="0" err="1">
                <a:cs typeface="Aharoni" panose="02010803020104030203" pitchFamily="2" charset="-79"/>
              </a:rPr>
              <a:t>sono</a:t>
            </a:r>
            <a:r>
              <a:rPr lang="en-US" sz="2400" b="1" dirty="0">
                <a:cs typeface="Aharoni" panose="02010803020104030203" pitchFamily="2" charset="-79"/>
              </a:rPr>
              <a:t> un </a:t>
            </a:r>
            <a:r>
              <a:rPr lang="en-US" sz="2400" b="1" dirty="0" err="1">
                <a:cs typeface="Aharoni" panose="02010803020104030203" pitchFamily="2" charset="-79"/>
              </a:rPr>
              <a:t>grandissimo</a:t>
            </a:r>
            <a:r>
              <a:rPr lang="en-US" sz="2400" b="1" dirty="0">
                <a:cs typeface="Aharoni" panose="02010803020104030203" pitchFamily="2" charset="-79"/>
              </a:rPr>
              <a:t> </a:t>
            </a:r>
            <a:r>
              <a:rPr lang="en-US" sz="2400" b="1" dirty="0" err="1">
                <a:cs typeface="Aharoni" panose="02010803020104030203" pitchFamily="2" charset="-79"/>
              </a:rPr>
              <a:t>miglioramento</a:t>
            </a:r>
            <a:r>
              <a:rPr lang="en-US" sz="2400" b="1" dirty="0">
                <a:cs typeface="Aharoni" panose="02010803020104030203" pitchFamily="2" charset="-79"/>
              </a:rPr>
              <a:t>. La nostra </a:t>
            </a:r>
            <a:r>
              <a:rPr lang="en-US" sz="2400" b="1" dirty="0" err="1">
                <a:cs typeface="Aharoni" panose="02010803020104030203" pitchFamily="2" charset="-79"/>
              </a:rPr>
              <a:t>volontà</a:t>
            </a:r>
            <a:r>
              <a:rPr lang="en-US" sz="2400" b="1" dirty="0">
                <a:cs typeface="Aharoni" panose="02010803020104030203" pitchFamily="2" charset="-79"/>
              </a:rPr>
              <a:t> è </a:t>
            </a:r>
            <a:r>
              <a:rPr lang="en-US" sz="2400" b="1" dirty="0" err="1">
                <a:cs typeface="Aharoni" panose="02010803020104030203" pitchFamily="2" charset="-79"/>
              </a:rPr>
              <a:t>quella</a:t>
            </a:r>
            <a:r>
              <a:rPr lang="en-US" sz="2400" b="1" dirty="0">
                <a:cs typeface="Aharoni" panose="02010803020104030203" pitchFamily="2" charset="-79"/>
              </a:rPr>
              <a:t> di </a:t>
            </a:r>
            <a:r>
              <a:rPr lang="en-US" sz="2400" b="1" dirty="0">
                <a:highlight>
                  <a:srgbClr val="FFFF00"/>
                </a:highlight>
                <a:cs typeface="Aharoni" panose="02010803020104030203" pitchFamily="2" charset="-79"/>
              </a:rPr>
              <a:t>«</a:t>
            </a:r>
            <a:r>
              <a:rPr lang="en-US" sz="2400" b="1" dirty="0" err="1">
                <a:highlight>
                  <a:srgbClr val="FFFF00"/>
                </a:highlight>
                <a:cs typeface="Aharoni" panose="02010803020104030203" pitchFamily="2" charset="-79"/>
              </a:rPr>
              <a:t>cercare</a:t>
            </a:r>
            <a:r>
              <a:rPr lang="en-US" sz="2400" b="1" dirty="0">
                <a:highlight>
                  <a:srgbClr val="FFFF00"/>
                </a:highlight>
                <a:cs typeface="Aharoni" panose="02010803020104030203" pitchFamily="2" charset="-79"/>
              </a:rPr>
              <a:t> di </a:t>
            </a:r>
            <a:r>
              <a:rPr lang="en-US" sz="2400" b="1" dirty="0" err="1">
                <a:highlight>
                  <a:srgbClr val="FFFF00"/>
                </a:highlight>
                <a:cs typeface="Aharoni" panose="02010803020104030203" pitchFamily="2" charset="-79"/>
              </a:rPr>
              <a:t>capire</a:t>
            </a:r>
            <a:r>
              <a:rPr lang="en-US" sz="2400" b="1" dirty="0">
                <a:highlight>
                  <a:srgbClr val="FFFF00"/>
                </a:highlight>
                <a:cs typeface="Aharoni" panose="02010803020104030203" pitchFamily="2" charset="-79"/>
              </a:rPr>
              <a:t>»</a:t>
            </a:r>
            <a:r>
              <a:rPr lang="en-US" sz="2400" b="1" dirty="0">
                <a:cs typeface="Aharoni" panose="02010803020104030203" pitchFamily="2" charset="-79"/>
              </a:rPr>
              <a:t> </a:t>
            </a:r>
            <a:r>
              <a:rPr lang="en-US" sz="2400" b="1" dirty="0" err="1">
                <a:cs typeface="Aharoni" panose="02010803020104030203" pitchFamily="2" charset="-79"/>
              </a:rPr>
              <a:t>quali</a:t>
            </a:r>
            <a:r>
              <a:rPr lang="en-US" sz="2400" b="1" dirty="0">
                <a:cs typeface="Aharoni" panose="02010803020104030203" pitchFamily="2" charset="-79"/>
              </a:rPr>
              <a:t> </a:t>
            </a:r>
            <a:r>
              <a:rPr lang="en-US" sz="2400" b="1" dirty="0" err="1">
                <a:cs typeface="Aharoni" panose="02010803020104030203" pitchFamily="2" charset="-79"/>
              </a:rPr>
              <a:t>sono</a:t>
            </a:r>
            <a:r>
              <a:rPr lang="en-US" sz="2400" b="1" dirty="0">
                <a:cs typeface="Aharoni" panose="02010803020104030203" pitchFamily="2" charset="-79"/>
              </a:rPr>
              <a:t> le </a:t>
            </a:r>
            <a:r>
              <a:rPr lang="en-US" sz="2400" b="1" dirty="0" err="1">
                <a:cs typeface="Aharoni" panose="02010803020104030203" pitchFamily="2" charset="-79"/>
              </a:rPr>
              <a:t>motivazioni</a:t>
            </a:r>
            <a:r>
              <a:rPr lang="en-US" sz="2400" b="1" dirty="0">
                <a:cs typeface="Aharoni" panose="02010803020104030203" pitchFamily="2" charset="-79"/>
              </a:rPr>
              <a:t>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2340D11-CC50-9505-47BB-517E88C40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120" y="2007484"/>
            <a:ext cx="3126042" cy="239486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CE6A9DC-8FDB-826E-05DD-2CAD486B4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220" y="2022901"/>
            <a:ext cx="4382700" cy="2170178"/>
          </a:xfrm>
          <a:prstGeom prst="rect">
            <a:avLst/>
          </a:prstGeom>
        </p:spPr>
      </p:pic>
      <p:sp>
        <p:nvSpPr>
          <p:cNvPr id="14" name="Ovale 13">
            <a:extLst>
              <a:ext uri="{FF2B5EF4-FFF2-40B4-BE49-F238E27FC236}">
                <a16:creationId xmlns:a16="http://schemas.microsoft.com/office/drawing/2014/main" id="{EEA9AC6E-8FB7-0ABC-C2B7-30C56CE54E27}"/>
              </a:ext>
            </a:extLst>
          </p:cNvPr>
          <p:cNvSpPr/>
          <p:nvPr/>
        </p:nvSpPr>
        <p:spPr>
          <a:xfrm>
            <a:off x="8937523" y="2665540"/>
            <a:ext cx="942914" cy="452282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2DC15E67-B911-A915-AE10-FF60BDA6A927}"/>
              </a:ext>
            </a:extLst>
          </p:cNvPr>
          <p:cNvSpPr/>
          <p:nvPr/>
        </p:nvSpPr>
        <p:spPr>
          <a:xfrm>
            <a:off x="8937523" y="3667224"/>
            <a:ext cx="942914" cy="452282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451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845A1A1-5CBD-63AE-5661-04F3922F396F}"/>
              </a:ext>
            </a:extLst>
          </p:cNvPr>
          <p:cNvSpPr txBox="1"/>
          <p:nvPr/>
        </p:nvSpPr>
        <p:spPr>
          <a:xfrm>
            <a:off x="669326" y="1648074"/>
            <a:ext cx="3427001" cy="390858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Tra un anno e il </a:t>
            </a:r>
            <a:r>
              <a:rPr lang="en-US" sz="2400" dirty="0" err="1"/>
              <a:t>successivo</a:t>
            </a:r>
            <a:r>
              <a:rPr lang="en-US" sz="2400" dirty="0"/>
              <a:t>, a </a:t>
            </a:r>
            <a:r>
              <a:rPr lang="en-US" sz="2400" dirty="0" err="1"/>
              <a:t>parità</a:t>
            </a:r>
            <a:r>
              <a:rPr lang="en-US" sz="2400" dirty="0"/>
              <a:t> di </a:t>
            </a:r>
            <a:r>
              <a:rPr lang="en-US" sz="2400" dirty="0" err="1"/>
              <a:t>condizioni</a:t>
            </a:r>
            <a:r>
              <a:rPr lang="en-US" sz="2400" dirty="0"/>
              <a:t> </a:t>
            </a:r>
            <a:r>
              <a:rPr lang="en-US" sz="2400" dirty="0" err="1"/>
              <a:t>ambientali</a:t>
            </a:r>
            <a:r>
              <a:rPr lang="en-US" sz="2400" dirty="0"/>
              <a:t>,  è </a:t>
            </a:r>
            <a:r>
              <a:rPr lang="en-US" sz="2400" dirty="0" err="1"/>
              <a:t>naturale</a:t>
            </a:r>
            <a:r>
              <a:rPr lang="en-US" sz="2400" dirty="0"/>
              <a:t> </a:t>
            </a:r>
            <a:r>
              <a:rPr lang="en-US" sz="2400" dirty="0" err="1"/>
              <a:t>migliorare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tempi per via </a:t>
            </a:r>
            <a:r>
              <a:rPr lang="en-US" sz="2400" dirty="0" err="1"/>
              <a:t>dell’evoluzione</a:t>
            </a:r>
            <a:r>
              <a:rPr lang="en-US" sz="2400" dirty="0"/>
              <a:t> </a:t>
            </a:r>
            <a:r>
              <a:rPr lang="en-US" sz="2400" dirty="0" err="1"/>
              <a:t>delle</a:t>
            </a:r>
            <a:r>
              <a:rPr lang="en-US" sz="2400" dirty="0"/>
              <a:t> </a:t>
            </a:r>
            <a:r>
              <a:rPr lang="en-US" sz="2400" dirty="0" err="1"/>
              <a:t>macchine</a:t>
            </a:r>
            <a:r>
              <a:rPr lang="en-US" sz="2400" dirty="0"/>
              <a:t>. </a:t>
            </a:r>
            <a:r>
              <a:rPr lang="en-US" sz="2400" dirty="0" err="1"/>
              <a:t>Normalmente</a:t>
            </a:r>
            <a:r>
              <a:rPr lang="en-US" sz="2400" dirty="0"/>
              <a:t> </a:t>
            </a:r>
            <a:r>
              <a:rPr lang="en-US" sz="2400" dirty="0" err="1"/>
              <a:t>siamo</a:t>
            </a:r>
            <a:r>
              <a:rPr lang="en-US" sz="2400" dirty="0"/>
              <a:t> </a:t>
            </a:r>
            <a:r>
              <a:rPr lang="en-US" sz="2400" dirty="0" err="1"/>
              <a:t>nell'ordine</a:t>
            </a:r>
            <a:r>
              <a:rPr lang="en-US" sz="2400" dirty="0"/>
              <a:t> del secondo. Austin è un </a:t>
            </a:r>
            <a:r>
              <a:rPr lang="en-US" sz="2400" dirty="0" err="1"/>
              <a:t>eccezione</a:t>
            </a:r>
            <a:r>
              <a:rPr lang="en-US" sz="2400" dirty="0"/>
              <a:t>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1CE4043-D582-9A3C-85FB-F43592696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319" y="1339997"/>
            <a:ext cx="7709319" cy="439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25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9DCC14-9F51-3FB2-010E-4D31D29C3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D006BD85-A659-CC57-16DC-D9C53C802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9A210EE-DEA6-CF75-8B53-7CB32ECCE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9A38FD1-6BEA-E68B-91C2-BA145F298A03}"/>
              </a:ext>
            </a:extLst>
          </p:cNvPr>
          <p:cNvSpPr txBox="1"/>
          <p:nvPr/>
        </p:nvSpPr>
        <p:spPr>
          <a:xfrm>
            <a:off x="669326" y="1648074"/>
            <a:ext cx="3427001" cy="390858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Tra un anno e il </a:t>
            </a:r>
            <a:r>
              <a:rPr lang="en-US" sz="2400" dirty="0" err="1"/>
              <a:t>successivo</a:t>
            </a:r>
            <a:r>
              <a:rPr lang="en-US" sz="2400" dirty="0"/>
              <a:t>, a </a:t>
            </a:r>
            <a:r>
              <a:rPr lang="en-US" sz="2400" dirty="0" err="1"/>
              <a:t>parità</a:t>
            </a:r>
            <a:r>
              <a:rPr lang="en-US" sz="2400" dirty="0"/>
              <a:t> di </a:t>
            </a:r>
            <a:r>
              <a:rPr lang="en-US" sz="2400" dirty="0" err="1"/>
              <a:t>condizioni</a:t>
            </a:r>
            <a:r>
              <a:rPr lang="en-US" sz="2400" dirty="0"/>
              <a:t> </a:t>
            </a:r>
            <a:r>
              <a:rPr lang="en-US" sz="2400" dirty="0" err="1"/>
              <a:t>ambientali</a:t>
            </a:r>
            <a:r>
              <a:rPr lang="en-US" sz="2400" dirty="0"/>
              <a:t>,  è </a:t>
            </a:r>
            <a:r>
              <a:rPr lang="en-US" sz="2400" dirty="0" err="1"/>
              <a:t>naturale</a:t>
            </a:r>
            <a:r>
              <a:rPr lang="en-US" sz="2400" dirty="0"/>
              <a:t> </a:t>
            </a:r>
            <a:r>
              <a:rPr lang="en-US" sz="2400" dirty="0" err="1"/>
              <a:t>migliorare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tempi per via </a:t>
            </a:r>
            <a:r>
              <a:rPr lang="en-US" sz="2400" dirty="0" err="1"/>
              <a:t>dell’evoluzione</a:t>
            </a:r>
            <a:r>
              <a:rPr lang="en-US" sz="2400" dirty="0"/>
              <a:t> </a:t>
            </a:r>
            <a:r>
              <a:rPr lang="en-US" sz="2400" dirty="0" err="1"/>
              <a:t>delle</a:t>
            </a:r>
            <a:r>
              <a:rPr lang="en-US" sz="2400" dirty="0"/>
              <a:t> </a:t>
            </a:r>
            <a:r>
              <a:rPr lang="en-US" sz="2400" dirty="0" err="1"/>
              <a:t>macchine</a:t>
            </a:r>
            <a:r>
              <a:rPr lang="en-US" sz="2400" dirty="0"/>
              <a:t>. </a:t>
            </a:r>
            <a:r>
              <a:rPr lang="en-US" sz="2400" dirty="0" err="1"/>
              <a:t>Normalmente</a:t>
            </a:r>
            <a:r>
              <a:rPr lang="en-US" sz="2400" dirty="0"/>
              <a:t> </a:t>
            </a:r>
            <a:r>
              <a:rPr lang="en-US" sz="2400" dirty="0" err="1"/>
              <a:t>siamo</a:t>
            </a:r>
            <a:r>
              <a:rPr lang="en-US" sz="2400" dirty="0"/>
              <a:t> </a:t>
            </a:r>
            <a:r>
              <a:rPr lang="en-US" sz="2400" dirty="0" err="1"/>
              <a:t>nell'ordine</a:t>
            </a:r>
            <a:r>
              <a:rPr lang="en-US" sz="2400" dirty="0"/>
              <a:t> del secondo. Austin è un </a:t>
            </a:r>
            <a:r>
              <a:rPr lang="en-US" sz="2400" dirty="0" err="1"/>
              <a:t>eccezione</a:t>
            </a:r>
            <a:r>
              <a:rPr lang="en-US" sz="2400" dirty="0"/>
              <a:t>.</a:t>
            </a:r>
          </a:p>
        </p:txBody>
      </p:sp>
      <p:pic>
        <p:nvPicPr>
          <p:cNvPr id="4" name="Immagine 3" descr="Immagine che contiene schermata, nero&#10;&#10;Descrizione generata automaticamente">
            <a:extLst>
              <a:ext uri="{FF2B5EF4-FFF2-40B4-BE49-F238E27FC236}">
                <a16:creationId xmlns:a16="http://schemas.microsoft.com/office/drawing/2014/main" id="{E4F0EB9C-47B1-D424-FBF2-71E3B3E5A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450" y="1334952"/>
            <a:ext cx="7722961" cy="439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67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7823839F4131448B3DBB41A47B3480E" ma:contentTypeVersion="1" ma:contentTypeDescription="Creare un nuovo documento." ma:contentTypeScope="" ma:versionID="3202b2eed5df7df328025c7dfc198d7b">
  <xsd:schema xmlns:xsd="http://www.w3.org/2001/XMLSchema" xmlns:xs="http://www.w3.org/2001/XMLSchema" xmlns:p="http://schemas.microsoft.com/office/2006/metadata/properties" xmlns:ns3="5fff1bac-9184-4bfa-a16b-5877549c6f22" targetNamespace="http://schemas.microsoft.com/office/2006/metadata/properties" ma:root="true" ma:fieldsID="3a8eec61206588c40744c81fdce5bce1" ns3:_="">
    <xsd:import namespace="5fff1bac-9184-4bfa-a16b-5877549c6f22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ff1bac-9184-4bfa-a16b-5877549c6f22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A7F374D-041A-42E2-9314-50E04836911F}">
  <ds:schemaRefs>
    <ds:schemaRef ds:uri="5fff1bac-9184-4bfa-a16b-5877549c6f2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24D29D6-BD4B-49ED-9CDF-700AB37FEAB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4C717A4-7E48-4B81-9D67-0E842233B9A3}">
  <ds:schemaRefs>
    <ds:schemaRef ds:uri="5fff1bac-9184-4bfa-a16b-5877549c6f22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13b55eef-7018-4674-a3d7-cc0db06d545c}" enabled="0" method="" siteId="{13b55eef-7018-4674-a3d7-cc0db06d545c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TM16401371[[fn=Atlante]]</Template>
  <TotalTime>0</TotalTime>
  <Words>739</Words>
  <Application>Microsoft Office PowerPoint</Application>
  <PresentationFormat>Widescreen</PresentationFormat>
  <Paragraphs>62</Paragraphs>
  <Slides>31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39" baseType="lpstr">
      <vt:lpstr>Aharoni</vt:lpstr>
      <vt:lpstr>Amasis MT Pro Black</vt:lpstr>
      <vt:lpstr>Aptos</vt:lpstr>
      <vt:lpstr>Aptos Black</vt:lpstr>
      <vt:lpstr>Aptos Display</vt:lpstr>
      <vt:lpstr>Arial</vt:lpstr>
      <vt:lpstr>Wingdings</vt:lpstr>
      <vt:lpstr>Office Theme</vt:lpstr>
      <vt:lpstr>Presentazione standard di PowerPoint</vt:lpstr>
      <vt:lpstr>Cos’è un Gran Premio di Formula 1 </vt:lpstr>
      <vt:lpstr>Obbiettivo degli ingegneri di F1 </vt:lpstr>
      <vt:lpstr>Rapporti di forza (intesi come distanza sul giro secco dagli altri) dei 4 top team nelle gare del 2024</vt:lpstr>
      <vt:lpstr>Rapporti di forza (intesi come distanza sul giro secco dagli altri) dei 4 top team nelle gare del 2024</vt:lpstr>
      <vt:lpstr>Rapporti di forza (intesi come distanza sul giro secco dagli altri) dei 4 top team nelle gare del 2024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Velocità massima raggiunta da ogni Team</vt:lpstr>
      <vt:lpstr>Velocità media mantenuta da ogni tean</vt:lpstr>
      <vt:lpstr>Presentazione standard di PowerPoint</vt:lpstr>
      <vt:lpstr>Quanto erano cariche le macchine nel 2023?</vt:lpstr>
      <vt:lpstr>Quanto erano cariche le macchine nel 2024?</vt:lpstr>
      <vt:lpstr>Tra 0 e 1 punto percentuale possiamo considerarle variazioni minime </vt:lpstr>
      <vt:lpstr>Presentazione standard di PowerPoint</vt:lpstr>
      <vt:lpstr>Tra 2023 e 2024 sono stati riasfaltati i tratti tra curva 8 e 12 e tra curva 16 e curva 3</vt:lpstr>
      <vt:lpstr>Differenza di tempo tra qualifica del venerid e qualifica del sabato</vt:lpstr>
      <vt:lpstr>Differenza di passo e strategie nella gara della domenica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Dalila Granelli</dc:creator>
  <cp:lastModifiedBy>Giacomo Guidi</cp:lastModifiedBy>
  <cp:revision>106</cp:revision>
  <dcterms:created xsi:type="dcterms:W3CDTF">2024-12-09T23:07:36Z</dcterms:created>
  <dcterms:modified xsi:type="dcterms:W3CDTF">2024-12-17T00:37:43Z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0x01010067823839F4131448B3DBB41A47B3480E</vt:lpwstr>
  </property>
</Properties>
</file>